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Lst>
  <p:notesMasterIdLst>
    <p:notesMasterId r:id="rId16"/>
  </p:notesMasterIdLst>
  <p:handoutMasterIdLst>
    <p:handoutMasterId r:id="rId17"/>
  </p:handoutMasterIdLst>
  <p:sldIdLst>
    <p:sldId id="256" r:id="rId2"/>
    <p:sldId id="284" r:id="rId3"/>
    <p:sldId id="281" r:id="rId4"/>
    <p:sldId id="283" r:id="rId5"/>
    <p:sldId id="285" r:id="rId6"/>
    <p:sldId id="286" r:id="rId7"/>
    <p:sldId id="287" r:id="rId8"/>
    <p:sldId id="277" r:id="rId9"/>
    <p:sldId id="257" r:id="rId10"/>
    <p:sldId id="260" r:id="rId11"/>
    <p:sldId id="266" r:id="rId12"/>
    <p:sldId id="268" r:id="rId13"/>
    <p:sldId id="270" r:id="rId14"/>
    <p:sldId id="271"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 Woody" initials="CW" lastIdx="10" clrIdx="0">
    <p:extLst/>
  </p:cmAuthor>
  <p:cmAuthor id="2" name="Joyce, Sharon" initials="JS" lastIdx="10" clrIdx="1">
    <p:extLst/>
  </p:cmAuthor>
  <p:cmAuthor id="3" name="Johnston, Jeffrey" initials="JJ" lastIdx="8"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E9C"/>
    <a:srgbClr val="182A6A"/>
    <a:srgbClr val="FCCB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30" autoAdjust="0"/>
    <p:restoredTop sz="82159" autoAdjust="0"/>
  </p:normalViewPr>
  <p:slideViewPr>
    <p:cSldViewPr snapToGrid="0">
      <p:cViewPr varScale="1">
        <p:scale>
          <a:sx n="57" d="100"/>
          <a:sy n="57" d="100"/>
        </p:scale>
        <p:origin x="1372" y="52"/>
      </p:cViewPr>
      <p:guideLst>
        <p:guide orient="horz" pos="2160"/>
        <p:guide pos="3840"/>
      </p:guideLst>
    </p:cSldViewPr>
  </p:slideViewPr>
  <p:outlineViewPr>
    <p:cViewPr>
      <p:scale>
        <a:sx n="33" d="100"/>
        <a:sy n="33" d="100"/>
      </p:scale>
      <p:origin x="0" y="-876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256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9CC611A-0550-4EBE-8983-826FE622A51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03FA1CC0-5B66-4EAF-AB77-875F81BD658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99AB83D-0BF3-4C2B-84E7-655840081E12}" type="datetimeFigureOut">
              <a:rPr lang="en-US" smtClean="0"/>
              <a:t>10/3/2019</a:t>
            </a:fld>
            <a:endParaRPr lang="en-US"/>
          </a:p>
        </p:txBody>
      </p:sp>
      <p:sp>
        <p:nvSpPr>
          <p:cNvPr id="4" name="Footer Placeholder 3">
            <a:extLst>
              <a:ext uri="{FF2B5EF4-FFF2-40B4-BE49-F238E27FC236}">
                <a16:creationId xmlns:a16="http://schemas.microsoft.com/office/drawing/2014/main" xmlns="" id="{B45FE0F3-1B77-4A37-B9DA-3E15C9BD174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662EC404-CF19-46D1-A1F4-C26D22D642E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137784B-47AC-4A17-ACE5-1DBAFF3AE1A1}" type="slidenum">
              <a:rPr lang="en-US" smtClean="0"/>
              <a:t>‹#›</a:t>
            </a:fld>
            <a:endParaRPr lang="en-US"/>
          </a:p>
        </p:txBody>
      </p:sp>
    </p:spTree>
    <p:extLst>
      <p:ext uri="{BB962C8B-B14F-4D97-AF65-F5344CB8AC3E}">
        <p14:creationId xmlns:p14="http://schemas.microsoft.com/office/powerpoint/2010/main" val="2371324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A12A840-A866-674B-9413-4D5EE78F66E4}" type="datetimeFigureOut">
              <a:rPr lang="en-US" smtClean="0"/>
              <a:t>10/3/2019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244A0D5-9E77-5A4D-9898-8FE10E7A0DD1}" type="slidenum">
              <a:rPr lang="en-US" smtClean="0"/>
              <a:t>‹#›</a:t>
            </a:fld>
            <a:endParaRPr lang="en-US"/>
          </a:p>
        </p:txBody>
      </p:sp>
    </p:spTree>
    <p:extLst>
      <p:ext uri="{BB962C8B-B14F-4D97-AF65-F5344CB8AC3E}">
        <p14:creationId xmlns:p14="http://schemas.microsoft.com/office/powerpoint/2010/main" val="1163112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 of Hope, a world-class medical &amp; research institution and the Lions, have been partnered for over six decades. During this time the Lions have had a notable impact on the City of Hope community through our projects including the Lions Japanese Garden and the Lions Family Center. We now have a new opportunity to expand our partnership.</a:t>
            </a:r>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1</a:t>
            </a:fld>
            <a:endParaRPr lang="en-US"/>
          </a:p>
        </p:txBody>
      </p:sp>
    </p:spTree>
    <p:extLst>
      <p:ext uri="{BB962C8B-B14F-4D97-AF65-F5344CB8AC3E}">
        <p14:creationId xmlns:p14="http://schemas.microsoft.com/office/powerpoint/2010/main" val="42581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182A6A"/>
                </a:solidFill>
              </a:rPr>
              <a:t>The recognition for this project will include a panel on the lower level of the Geri &amp; Richard </a:t>
            </a:r>
            <a:r>
              <a:rPr lang="en-US" sz="1200" dirty="0" err="1" smtClean="0">
                <a:solidFill>
                  <a:srgbClr val="182A6A"/>
                </a:solidFill>
              </a:rPr>
              <a:t>Brawerman</a:t>
            </a:r>
            <a:r>
              <a:rPr lang="en-US" sz="1200" dirty="0" smtClean="0">
                <a:solidFill>
                  <a:srgbClr val="182A6A"/>
                </a:solidFill>
              </a:rPr>
              <a:t> Center for Ambulatory Care. Highly trafficked lobby for the Diabetes, Endocrinology &amp; Metabolism Department. Additional recognition will also include the Main Donor Wall in the Grand Lobby in the City of Hope Helford Clinical Research Hospital.</a:t>
            </a:r>
          </a:p>
          <a:p>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12</a:t>
            </a:fld>
            <a:endParaRPr lang="en-US"/>
          </a:p>
        </p:txBody>
      </p:sp>
    </p:spTree>
    <p:extLst>
      <p:ext uri="{BB962C8B-B14F-4D97-AF65-F5344CB8AC3E}">
        <p14:creationId xmlns:p14="http://schemas.microsoft.com/office/powerpoint/2010/main" val="2843078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Lions Clubs International made the global commitment to lead the way in the fight against diabetes, MD-4 realized a unique opportunity right here in our own backyard. City of Hope, who has been our long-term partner is also a global leader in diabetes treatment, research, and prevention. City of Hope, after all, was the place where synthetic insulin was discovered and developed and continues to be at the forefront of the cutting-edge work in the field. We immediately recognized another opportunity to do great things together. </a:t>
            </a:r>
          </a:p>
          <a:p>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13</a:t>
            </a:fld>
            <a:endParaRPr lang="en-US"/>
          </a:p>
        </p:txBody>
      </p:sp>
    </p:spTree>
    <p:extLst>
      <p:ext uri="{BB962C8B-B14F-4D97-AF65-F5344CB8AC3E}">
        <p14:creationId xmlns:p14="http://schemas.microsoft.com/office/powerpoint/2010/main" val="937562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14</a:t>
            </a:fld>
            <a:endParaRPr lang="en-US"/>
          </a:p>
        </p:txBody>
      </p:sp>
    </p:spTree>
    <p:extLst>
      <p:ext uri="{BB962C8B-B14F-4D97-AF65-F5344CB8AC3E}">
        <p14:creationId xmlns:p14="http://schemas.microsoft.com/office/powerpoint/2010/main" val="100524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2</a:t>
            </a:fld>
            <a:endParaRPr lang="en-US"/>
          </a:p>
        </p:txBody>
      </p:sp>
    </p:spTree>
    <p:extLst>
      <p:ext uri="{BB962C8B-B14F-4D97-AF65-F5344CB8AC3E}">
        <p14:creationId xmlns:p14="http://schemas.microsoft.com/office/powerpoint/2010/main" val="212777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3</a:t>
            </a:fld>
            <a:endParaRPr lang="en-US"/>
          </a:p>
        </p:txBody>
      </p:sp>
    </p:spTree>
    <p:extLst>
      <p:ext uri="{BB962C8B-B14F-4D97-AF65-F5344CB8AC3E}">
        <p14:creationId xmlns:p14="http://schemas.microsoft.com/office/powerpoint/2010/main" val="2615578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4</a:t>
            </a:fld>
            <a:endParaRPr lang="en-US"/>
          </a:p>
        </p:txBody>
      </p:sp>
    </p:spTree>
    <p:extLst>
      <p:ext uri="{BB962C8B-B14F-4D97-AF65-F5344CB8AC3E}">
        <p14:creationId xmlns:p14="http://schemas.microsoft.com/office/powerpoint/2010/main" val="198095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5</a:t>
            </a:fld>
            <a:endParaRPr lang="en-US"/>
          </a:p>
        </p:txBody>
      </p:sp>
    </p:spTree>
    <p:extLst>
      <p:ext uri="{BB962C8B-B14F-4D97-AF65-F5344CB8AC3E}">
        <p14:creationId xmlns:p14="http://schemas.microsoft.com/office/powerpoint/2010/main" val="142219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8</a:t>
            </a:fld>
            <a:endParaRPr lang="en-US"/>
          </a:p>
        </p:txBody>
      </p:sp>
    </p:spTree>
    <p:extLst>
      <p:ext uri="{BB962C8B-B14F-4D97-AF65-F5344CB8AC3E}">
        <p14:creationId xmlns:p14="http://schemas.microsoft.com/office/powerpoint/2010/main" val="1691528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Lions Clubs International decided</a:t>
            </a:r>
            <a:r>
              <a:rPr lang="en-US" baseline="0" dirty="0" smtClean="0"/>
              <a:t> to prioritize Diabetes because the facts show this is rapidly becoming a pandemic. </a:t>
            </a:r>
            <a:r>
              <a:rPr lang="en-US" dirty="0" smtClean="0"/>
              <a:t>The Lions identified the need to combat diabetes more aggressively because of its global implications.  In response</a:t>
            </a:r>
            <a:r>
              <a:rPr lang="en-US" baseline="0" dirty="0" smtClean="0"/>
              <a:t> </a:t>
            </a:r>
            <a:r>
              <a:rPr lang="en-US" dirty="0" smtClean="0"/>
              <a:t>MD-4 formed a committee to explore how to best tackle this task. I want to introduce the member’s of the</a:t>
            </a:r>
            <a:r>
              <a:rPr lang="en-US" baseline="0" dirty="0" smtClean="0"/>
              <a:t> MD-4 Diabetes </a:t>
            </a:r>
            <a:r>
              <a:rPr lang="en-US" dirty="0" smtClean="0"/>
              <a:t>Committee. Together with the City of Hope, we worked to find a combined approach to accomplish our goal.  We are very excited to announce the Lions Clubs Diabetes Innovation Fund. </a:t>
            </a:r>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9</a:t>
            </a:fld>
            <a:endParaRPr lang="en-US"/>
          </a:p>
        </p:txBody>
      </p:sp>
    </p:spTree>
    <p:extLst>
      <p:ext uri="{BB962C8B-B14F-4D97-AF65-F5344CB8AC3E}">
        <p14:creationId xmlns:p14="http://schemas.microsoft.com/office/powerpoint/2010/main" val="2043246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outline of the thrilling new project we will</a:t>
            </a:r>
            <a:r>
              <a:rPr lang="en-US" baseline="0" dirty="0" smtClean="0"/>
              <a:t> be</a:t>
            </a:r>
            <a:r>
              <a:rPr lang="en-US" dirty="0" smtClean="0"/>
              <a:t> launching</a:t>
            </a:r>
            <a:r>
              <a:rPr lang="en-US" baseline="0" dirty="0" smtClean="0"/>
              <a:t> that will address the research needs of type 2 diabetes.</a:t>
            </a:r>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10</a:t>
            </a:fld>
            <a:endParaRPr lang="en-US"/>
          </a:p>
        </p:txBody>
      </p:sp>
    </p:spTree>
    <p:extLst>
      <p:ext uri="{BB962C8B-B14F-4D97-AF65-F5344CB8AC3E}">
        <p14:creationId xmlns:p14="http://schemas.microsoft.com/office/powerpoint/2010/main" val="198185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4A0D5-9E77-5A4D-9898-8FE10E7A0DD1}" type="slidenum">
              <a:rPr lang="en-US" smtClean="0"/>
              <a:t>11</a:t>
            </a:fld>
            <a:endParaRPr lang="en-US"/>
          </a:p>
        </p:txBody>
      </p:sp>
    </p:spTree>
    <p:extLst>
      <p:ext uri="{BB962C8B-B14F-4D97-AF65-F5344CB8AC3E}">
        <p14:creationId xmlns:p14="http://schemas.microsoft.com/office/powerpoint/2010/main" val="419898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23F103-BC34-4FE4-A40E-EDDEECFDA5D0}" type="datetimeFigureOut">
              <a:rPr lang="en-US" smtClean="0"/>
              <a:pPr/>
              <a:t>10/3/2019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0543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86D93-FCAC-47E0-A2EE-787E62CA814C}" type="datetimeFigureOut">
              <a:rPr lang="en-US" smtClean="0"/>
              <a:t>10/3/2019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1451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879A6-0FD0-4734-A311-86BFCA472E6E}" type="datetimeFigureOut">
              <a:rPr lang="en-US" smtClean="0"/>
              <a:t>10/3/2019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0920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smtClean="0"/>
              <a:t>10/3/2019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3387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10/3/2019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915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smtClean="0"/>
              <a:t>10/3/2019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286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smtClean="0"/>
              <a:t>10/3/2019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983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smtClean="0"/>
              <a:t>10/3/2019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402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10/3/2019</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4215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10/3/2019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6873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10/3/2019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1923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t>10/3/2019</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053408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4E9C"/>
              </a:solidFill>
            </a:endParaRPr>
          </a:p>
        </p:txBody>
      </p:sp>
      <p:pic>
        <p:nvPicPr>
          <p:cNvPr id="7" name="Picture 6"/>
          <p:cNvPicPr>
            <a:picLocks noChangeAspect="1"/>
          </p:cNvPicPr>
          <p:nvPr/>
        </p:nvPicPr>
        <p:blipFill>
          <a:blip r:embed="rId3"/>
          <a:stretch>
            <a:fillRect/>
          </a:stretch>
        </p:blipFill>
        <p:spPr>
          <a:xfrm>
            <a:off x="4831646" y="3705225"/>
            <a:ext cx="2527204" cy="23963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6528" y="501393"/>
            <a:ext cx="7891734" cy="2594232"/>
          </a:xfrm>
          <a:prstGeom prst="rect">
            <a:avLst/>
          </a:prstGeom>
        </p:spPr>
      </p:pic>
    </p:spTree>
    <p:extLst>
      <p:ext uri="{BB962C8B-B14F-4D97-AF65-F5344CB8AC3E}">
        <p14:creationId xmlns:p14="http://schemas.microsoft.com/office/powerpoint/2010/main" val="1247787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1268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680" y="591945"/>
            <a:ext cx="11590639" cy="706964"/>
          </a:xfrm>
        </p:spPr>
        <p:txBody>
          <a:bodyPr>
            <a:noAutofit/>
          </a:bodyPr>
          <a:lstStyle/>
          <a:p>
            <a:pPr algn="l"/>
            <a:r>
              <a:rPr lang="en-US" sz="3700" b="1" dirty="0">
                <a:solidFill>
                  <a:schemeClr val="bg1"/>
                </a:solidFill>
              </a:rPr>
              <a:t>The Lions Clubs Diabetes Innovation </a:t>
            </a:r>
            <a:r>
              <a:rPr lang="en-US" sz="3700" b="1" dirty="0" smtClean="0">
                <a:solidFill>
                  <a:schemeClr val="bg1"/>
                </a:solidFill>
              </a:rPr>
              <a:t>Fund at City of Hope</a:t>
            </a:r>
            <a:endParaRPr lang="en-US" sz="3700" b="1" dirty="0">
              <a:solidFill>
                <a:schemeClr val="bg1"/>
              </a:solidFill>
            </a:endParaRPr>
          </a:p>
        </p:txBody>
      </p:sp>
      <p:sp>
        <p:nvSpPr>
          <p:cNvPr id="3" name="Content Placeholder 2"/>
          <p:cNvSpPr>
            <a:spLocks noGrp="1"/>
          </p:cNvSpPr>
          <p:nvPr>
            <p:ph idx="1"/>
          </p:nvPr>
        </p:nvSpPr>
        <p:spPr>
          <a:xfrm>
            <a:off x="300680" y="1464229"/>
            <a:ext cx="11289958" cy="4224298"/>
          </a:xfrm>
        </p:spPr>
        <p:txBody>
          <a:bodyPr>
            <a:noAutofit/>
          </a:bodyPr>
          <a:lstStyle/>
          <a:p>
            <a:pPr>
              <a:buClr>
                <a:srgbClr val="0070C0"/>
              </a:buClr>
            </a:pPr>
            <a:r>
              <a:rPr lang="en-US" sz="1800" dirty="0">
                <a:solidFill>
                  <a:srgbClr val="182A6A"/>
                </a:solidFill>
              </a:rPr>
              <a:t>City of Hope </a:t>
            </a:r>
            <a:r>
              <a:rPr lang="en-US" sz="1800" dirty="0" smtClean="0">
                <a:solidFill>
                  <a:srgbClr val="182A6A"/>
                </a:solidFill>
              </a:rPr>
              <a:t>and </a:t>
            </a:r>
            <a:r>
              <a:rPr lang="en-US" sz="1800" dirty="0">
                <a:solidFill>
                  <a:srgbClr val="182A6A"/>
                </a:solidFill>
              </a:rPr>
              <a:t>The Lions Clubs International to partner </a:t>
            </a:r>
            <a:r>
              <a:rPr lang="en-US" sz="1800" dirty="0" smtClean="0">
                <a:solidFill>
                  <a:srgbClr val="182A6A"/>
                </a:solidFill>
              </a:rPr>
              <a:t>on </a:t>
            </a:r>
            <a:r>
              <a:rPr lang="en-US" sz="1800" dirty="0">
                <a:solidFill>
                  <a:srgbClr val="182A6A"/>
                </a:solidFill>
              </a:rPr>
              <a:t>finding new ways to prevent and treat type 2 diabetes and its complications.</a:t>
            </a:r>
          </a:p>
          <a:p>
            <a:pPr>
              <a:buClr>
                <a:srgbClr val="0070C0"/>
              </a:buClr>
            </a:pPr>
            <a:endParaRPr lang="en-US" sz="1400" dirty="0">
              <a:solidFill>
                <a:srgbClr val="182A6A"/>
              </a:solidFill>
            </a:endParaRPr>
          </a:p>
          <a:p>
            <a:pPr>
              <a:buClr>
                <a:srgbClr val="0070C0"/>
              </a:buClr>
            </a:pPr>
            <a:r>
              <a:rPr lang="en-US" sz="1800" dirty="0">
                <a:solidFill>
                  <a:srgbClr val="182A6A"/>
                </a:solidFill>
              </a:rPr>
              <a:t>The Lions Clubs Diabetes Innovation Fund will consist of projects that are diverse in aims, with studies identified and prioritized by their potential to advance research on type 2 diabetes and its many complications. </a:t>
            </a:r>
          </a:p>
          <a:p>
            <a:pPr>
              <a:buClr>
                <a:srgbClr val="0070C0"/>
              </a:buClr>
            </a:pPr>
            <a:endParaRPr lang="en-US" sz="1400" dirty="0">
              <a:solidFill>
                <a:srgbClr val="182A6A"/>
              </a:solidFill>
            </a:endParaRPr>
          </a:p>
          <a:p>
            <a:pPr>
              <a:buClr>
                <a:srgbClr val="0070C0"/>
              </a:buClr>
            </a:pPr>
            <a:r>
              <a:rPr lang="en-US" sz="1800" dirty="0">
                <a:solidFill>
                  <a:srgbClr val="182A6A"/>
                </a:solidFill>
              </a:rPr>
              <a:t>The Fund would support the most promising new ideas through a competitive selection process that would award </a:t>
            </a:r>
            <a:r>
              <a:rPr lang="en-US" sz="1800" dirty="0" smtClean="0">
                <a:solidFill>
                  <a:srgbClr val="182A6A"/>
                </a:solidFill>
              </a:rPr>
              <a:t>two or more </a:t>
            </a:r>
            <a:r>
              <a:rPr lang="en-US" sz="1800" dirty="0">
                <a:solidFill>
                  <a:srgbClr val="182A6A"/>
                </a:solidFill>
              </a:rPr>
              <a:t>seed grants </a:t>
            </a:r>
            <a:r>
              <a:rPr lang="en-US" sz="1800" dirty="0" smtClean="0">
                <a:solidFill>
                  <a:srgbClr val="182A6A"/>
                </a:solidFill>
              </a:rPr>
              <a:t>up to </a:t>
            </a:r>
            <a:r>
              <a:rPr lang="en-US" sz="1800" dirty="0">
                <a:solidFill>
                  <a:srgbClr val="182A6A"/>
                </a:solidFill>
              </a:rPr>
              <a:t>$100,000 per year, with the potential for renewal. The selection process and oversight would be conducted by a team of expert City of Hope researchers</a:t>
            </a:r>
            <a:r>
              <a:rPr lang="en-US" sz="1800" dirty="0" smtClean="0">
                <a:solidFill>
                  <a:srgbClr val="182A6A"/>
                </a:solidFill>
              </a:rPr>
              <a:t>.</a:t>
            </a:r>
          </a:p>
          <a:p>
            <a:pPr>
              <a:buClr>
                <a:srgbClr val="0070C0"/>
              </a:buClr>
            </a:pPr>
            <a:endParaRPr lang="en-US" sz="1400" dirty="0" smtClean="0">
              <a:solidFill>
                <a:srgbClr val="182A6A"/>
              </a:solidFill>
            </a:endParaRPr>
          </a:p>
          <a:p>
            <a:pPr>
              <a:buClr>
                <a:srgbClr val="0070C0"/>
              </a:buClr>
            </a:pPr>
            <a:r>
              <a:rPr lang="en-US" sz="1800" dirty="0" smtClean="0">
                <a:solidFill>
                  <a:srgbClr val="182A6A"/>
                </a:solidFill>
              </a:rPr>
              <a:t>With </a:t>
            </a:r>
            <a:r>
              <a:rPr lang="en-US" sz="1800" dirty="0">
                <a:solidFill>
                  <a:srgbClr val="182A6A"/>
                </a:solidFill>
              </a:rPr>
              <a:t>a total investment of $1,000,000 over five years, Lions Clubs will have the opportunity to establish the Lions Clubs Diabetes Innovation Fund and drive research leading to prevent and treat type 2 diabetes. </a:t>
            </a:r>
          </a:p>
          <a:p>
            <a:pPr>
              <a:buClr>
                <a:srgbClr val="0070C0"/>
              </a:buClr>
            </a:pPr>
            <a:endParaRPr lang="en-US" sz="1400" dirty="0">
              <a:solidFill>
                <a:srgbClr val="182A6A"/>
              </a:solidFill>
            </a:endParaRPr>
          </a:p>
          <a:p>
            <a:pPr>
              <a:buClr>
                <a:srgbClr val="0070C0"/>
              </a:buClr>
            </a:pPr>
            <a:r>
              <a:rPr lang="en-US" sz="1800" dirty="0">
                <a:solidFill>
                  <a:srgbClr val="182A6A"/>
                </a:solidFill>
              </a:rPr>
              <a:t>We have set a global goal to confront diabetes.  Combining research advances with our community and patient support efforts will make an enduring impact on the future of the disease, and on humanity.</a:t>
            </a:r>
          </a:p>
          <a:p>
            <a:pPr>
              <a:buClr>
                <a:srgbClr val="0070C0"/>
              </a:buClr>
            </a:pPr>
            <a:endParaRPr lang="en-US" sz="1800" dirty="0">
              <a:solidFill>
                <a:srgbClr val="182A6A"/>
              </a:solidFill>
            </a:endParaRPr>
          </a:p>
          <a:p>
            <a:pPr>
              <a:buClr>
                <a:srgbClr val="0070C0"/>
              </a:buClr>
            </a:pPr>
            <a:endParaRPr lang="en-US" sz="1800" dirty="0">
              <a:solidFill>
                <a:srgbClr val="182A6A"/>
              </a:solidFill>
            </a:endParaRPr>
          </a:p>
          <a:p>
            <a:pPr>
              <a:buClr>
                <a:srgbClr val="0070C0"/>
              </a:buClr>
            </a:pPr>
            <a:endParaRPr lang="en-US" sz="1800" dirty="0">
              <a:solidFill>
                <a:srgbClr val="182A6A"/>
              </a:solidFill>
            </a:endParaRPr>
          </a:p>
        </p:txBody>
      </p:sp>
    </p:spTree>
    <p:extLst>
      <p:ext uri="{BB962C8B-B14F-4D97-AF65-F5344CB8AC3E}">
        <p14:creationId xmlns:p14="http://schemas.microsoft.com/office/powerpoint/2010/main" val="2660663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1268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680" y="591945"/>
            <a:ext cx="11590639" cy="706964"/>
          </a:xfrm>
        </p:spPr>
        <p:txBody>
          <a:bodyPr>
            <a:normAutofit/>
          </a:bodyPr>
          <a:lstStyle/>
          <a:p>
            <a:pPr algn="l"/>
            <a:r>
              <a:rPr lang="en-US" sz="3700" b="1" dirty="0">
                <a:solidFill>
                  <a:schemeClr val="bg1"/>
                </a:solidFill>
              </a:rPr>
              <a:t>City of Hope and Lions Clubs </a:t>
            </a:r>
            <a:r>
              <a:rPr lang="en-US" sz="3700" b="1" dirty="0" smtClean="0">
                <a:solidFill>
                  <a:schemeClr val="bg1"/>
                </a:solidFill>
              </a:rPr>
              <a:t>Partnership</a:t>
            </a:r>
            <a:endParaRPr lang="en-US" sz="3700" b="1" dirty="0">
              <a:solidFill>
                <a:schemeClr val="bg1"/>
              </a:solidFill>
            </a:endParaRPr>
          </a:p>
        </p:txBody>
      </p:sp>
      <p:sp>
        <p:nvSpPr>
          <p:cNvPr id="3" name="Content Placeholder 2"/>
          <p:cNvSpPr>
            <a:spLocks noGrp="1"/>
          </p:cNvSpPr>
          <p:nvPr>
            <p:ph idx="1"/>
          </p:nvPr>
        </p:nvSpPr>
        <p:spPr>
          <a:xfrm>
            <a:off x="300680" y="1464229"/>
            <a:ext cx="11289958" cy="4020879"/>
          </a:xfrm>
        </p:spPr>
        <p:txBody>
          <a:bodyPr wrap="square">
            <a:noAutofit/>
          </a:bodyPr>
          <a:lstStyle/>
          <a:p>
            <a:pPr marL="0" indent="0">
              <a:buClr>
                <a:srgbClr val="0070C0"/>
              </a:buClr>
              <a:buNone/>
            </a:pPr>
            <a:r>
              <a:rPr lang="en-US" sz="2200" dirty="0" smtClean="0">
                <a:solidFill>
                  <a:srgbClr val="182A6A"/>
                </a:solidFill>
              </a:rPr>
              <a:t>The </a:t>
            </a:r>
            <a:r>
              <a:rPr lang="en-US" sz="2200" dirty="0">
                <a:solidFill>
                  <a:srgbClr val="182A6A"/>
                </a:solidFill>
              </a:rPr>
              <a:t>investment will allow Lions Clubs to interact with the research team, understand the research process, and hear about groundbreaking discoveries directly from members of City of Hope’s renowned research team.</a:t>
            </a:r>
          </a:p>
          <a:p>
            <a:pPr>
              <a:buClr>
                <a:srgbClr val="0070C0"/>
              </a:buClr>
            </a:pPr>
            <a:endParaRPr lang="en-US" sz="1050" dirty="0">
              <a:solidFill>
                <a:srgbClr val="182A6A"/>
              </a:solidFill>
            </a:endParaRPr>
          </a:p>
          <a:p>
            <a:pPr marL="0" indent="0">
              <a:buClr>
                <a:srgbClr val="0070C0"/>
              </a:buClr>
              <a:buNone/>
            </a:pPr>
            <a:endParaRPr lang="en-US" sz="2000" dirty="0">
              <a:solidFill>
                <a:srgbClr val="182A6A"/>
              </a:solidFill>
            </a:endParaRPr>
          </a:p>
        </p:txBody>
      </p:sp>
      <p:pic>
        <p:nvPicPr>
          <p:cNvPr id="9" name="Picture 8" descr="T:\LAG - Associate Groups\Lions\Lions Day 2018\Photos\IMG_694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805" y="2609851"/>
            <a:ext cx="4955833" cy="3378200"/>
          </a:xfrm>
          <a:prstGeom prst="rect">
            <a:avLst/>
          </a:prstGeom>
          <a:noFill/>
          <a:ln w="28575">
            <a:noFill/>
          </a:ln>
        </p:spPr>
      </p:pic>
      <p:sp>
        <p:nvSpPr>
          <p:cNvPr id="4" name="TextBox 3"/>
          <p:cNvSpPr txBox="1"/>
          <p:nvPr/>
        </p:nvSpPr>
        <p:spPr>
          <a:xfrm>
            <a:off x="300680" y="2686050"/>
            <a:ext cx="6238875" cy="2062103"/>
          </a:xfrm>
          <a:prstGeom prst="rect">
            <a:avLst/>
          </a:prstGeom>
          <a:noFill/>
        </p:spPr>
        <p:txBody>
          <a:bodyPr wrap="square" rtlCol="0">
            <a:spAutoFit/>
          </a:bodyPr>
          <a:lstStyle/>
          <a:p>
            <a:pPr defTabSz="914400">
              <a:spcBef>
                <a:spcPct val="20000"/>
              </a:spcBef>
              <a:buClr>
                <a:srgbClr val="0070C0"/>
              </a:buClr>
            </a:pPr>
            <a:r>
              <a:rPr lang="en-US" sz="2200" dirty="0">
                <a:solidFill>
                  <a:srgbClr val="182A6A"/>
                </a:solidFill>
              </a:rPr>
              <a:t>Annual reporting will include progress reports from the research projects that were funded by the innovation fund and invitations to the City of Hope campus to meet and interact with the research staff who receive Lions funding.</a:t>
            </a:r>
          </a:p>
          <a:p>
            <a:endParaRPr lang="en-US" dirty="0"/>
          </a:p>
        </p:txBody>
      </p:sp>
    </p:spTree>
    <p:extLst>
      <p:ext uri="{BB962C8B-B14F-4D97-AF65-F5344CB8AC3E}">
        <p14:creationId xmlns:p14="http://schemas.microsoft.com/office/powerpoint/2010/main" val="751530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21"/>
          <p:cNvPicPr>
            <a:picLocks noGrp="1" noChangeAspect="1"/>
          </p:cNvPicPr>
          <p:nvPr>
            <p:ph sz="half" idx="1"/>
          </p:nvPr>
        </p:nvPicPr>
        <p:blipFill rotWithShape="1">
          <a:blip r:embed="rId3">
            <a:extLst>
              <a:ext uri="{28A0092B-C50C-407E-A947-70E740481C1C}">
                <a14:useLocalDpi xmlns:a14="http://schemas.microsoft.com/office/drawing/2010/main"/>
              </a:ext>
            </a:extLst>
          </a:blip>
          <a:srcRect l="193" t="-72" b="14296"/>
          <a:stretch/>
        </p:blipFill>
        <p:spPr>
          <a:xfrm>
            <a:off x="522073" y="4073236"/>
            <a:ext cx="3271553" cy="2127111"/>
          </a:xfrm>
        </p:spPr>
      </p:pic>
      <p:pic>
        <p:nvPicPr>
          <p:cNvPr id="11" name="Content Placeholder 21"/>
          <p:cNvPicPr>
            <a:picLocks noChangeAspect="1"/>
          </p:cNvPicPr>
          <p:nvPr/>
        </p:nvPicPr>
        <p:blipFill rotWithShape="1">
          <a:blip r:embed="rId4">
            <a:extLst>
              <a:ext uri="{28A0092B-C50C-407E-A947-70E740481C1C}">
                <a14:useLocalDpi xmlns:a14="http://schemas.microsoft.com/office/drawing/2010/main"/>
              </a:ext>
            </a:extLst>
          </a:blip>
          <a:srcRect l="24044" t="19331" r="21743" b="34860"/>
          <a:stretch/>
        </p:blipFill>
        <p:spPr>
          <a:xfrm>
            <a:off x="522073" y="1600912"/>
            <a:ext cx="3271553" cy="2091670"/>
          </a:xfrm>
          <a:prstGeom prst="rect">
            <a:avLst/>
          </a:prstGeom>
        </p:spPr>
      </p:pic>
      <p:sp>
        <p:nvSpPr>
          <p:cNvPr id="8" name="Rectangle 7"/>
          <p:cNvSpPr/>
          <p:nvPr/>
        </p:nvSpPr>
        <p:spPr>
          <a:xfrm>
            <a:off x="0" y="-1"/>
            <a:ext cx="12192000" cy="1268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7" name="Title 16"/>
          <p:cNvSpPr>
            <a:spLocks noGrp="1"/>
          </p:cNvSpPr>
          <p:nvPr>
            <p:ph type="title"/>
          </p:nvPr>
        </p:nvSpPr>
        <p:spPr>
          <a:xfrm>
            <a:off x="300681" y="372750"/>
            <a:ext cx="11590638" cy="1143000"/>
          </a:xfrm>
        </p:spPr>
        <p:txBody>
          <a:bodyPr>
            <a:normAutofit/>
          </a:bodyPr>
          <a:lstStyle/>
          <a:p>
            <a:pPr algn="l"/>
            <a:r>
              <a:rPr lang="en-US" sz="3700" b="1" dirty="0">
                <a:solidFill>
                  <a:schemeClr val="bg1"/>
                </a:solidFill>
              </a:rPr>
              <a:t>Lions Clubs Diabetes Innovation Fund </a:t>
            </a:r>
            <a:r>
              <a:rPr lang="en-US" sz="3700" b="1" dirty="0" smtClean="0">
                <a:solidFill>
                  <a:schemeClr val="bg1"/>
                </a:solidFill>
              </a:rPr>
              <a:t>Recognition</a:t>
            </a:r>
            <a:endParaRPr lang="en-US" sz="3700" b="1" dirty="0">
              <a:solidFill>
                <a:schemeClr val="bg1"/>
              </a:solidFill>
            </a:endParaRPr>
          </a:p>
        </p:txBody>
      </p:sp>
      <p:sp>
        <p:nvSpPr>
          <p:cNvPr id="19" name="Content Placeholder 18"/>
          <p:cNvSpPr>
            <a:spLocks noGrp="1"/>
          </p:cNvSpPr>
          <p:nvPr>
            <p:ph sz="half" idx="2"/>
          </p:nvPr>
        </p:nvSpPr>
        <p:spPr>
          <a:xfrm>
            <a:off x="4304985" y="1468844"/>
            <a:ext cx="7292020" cy="4657560"/>
          </a:xfrm>
        </p:spPr>
        <p:txBody>
          <a:bodyPr>
            <a:noAutofit/>
          </a:bodyPr>
          <a:lstStyle/>
          <a:p>
            <a:pPr marL="0" indent="0">
              <a:lnSpc>
                <a:spcPct val="124000"/>
              </a:lnSpc>
              <a:buClr>
                <a:srgbClr val="0070C0"/>
              </a:buClr>
              <a:buNone/>
            </a:pPr>
            <a:r>
              <a:rPr lang="en-US" sz="2000" dirty="0" smtClean="0">
                <a:solidFill>
                  <a:srgbClr val="182A6A"/>
                </a:solidFill>
              </a:rPr>
              <a:t>A </a:t>
            </a:r>
            <a:r>
              <a:rPr lang="en-US" sz="2000" dirty="0">
                <a:solidFill>
                  <a:srgbClr val="182A6A"/>
                </a:solidFill>
              </a:rPr>
              <a:t>recognition panel will be located on the lower level of the Geri &amp; Richard </a:t>
            </a:r>
            <a:r>
              <a:rPr lang="en-US" sz="2000" dirty="0" err="1">
                <a:solidFill>
                  <a:srgbClr val="182A6A"/>
                </a:solidFill>
              </a:rPr>
              <a:t>Brawerman</a:t>
            </a:r>
            <a:r>
              <a:rPr lang="en-US" sz="2000" dirty="0">
                <a:solidFill>
                  <a:srgbClr val="182A6A"/>
                </a:solidFill>
              </a:rPr>
              <a:t> Center for Ambulatory Care, in the highly trafficked lobby for the Diabetes, Endocrinology &amp; Metabolism Department. </a:t>
            </a:r>
            <a:r>
              <a:rPr lang="en-US" sz="2000" smtClean="0">
                <a:solidFill>
                  <a:srgbClr val="182A6A"/>
                </a:solidFill>
              </a:rPr>
              <a:t>This </a:t>
            </a:r>
            <a:r>
              <a:rPr lang="en-US" sz="2000" dirty="0">
                <a:solidFill>
                  <a:srgbClr val="182A6A"/>
                </a:solidFill>
              </a:rPr>
              <a:t>prominent location will honor the Lions’ commitment to diabetes research</a:t>
            </a:r>
            <a:r>
              <a:rPr lang="en-US" sz="2000" smtClean="0">
                <a:solidFill>
                  <a:srgbClr val="182A6A"/>
                </a:solidFill>
              </a:rPr>
              <a:t>. </a:t>
            </a:r>
          </a:p>
          <a:p>
            <a:pPr marL="0" indent="0">
              <a:lnSpc>
                <a:spcPct val="124000"/>
              </a:lnSpc>
              <a:buClr>
                <a:srgbClr val="0070C0"/>
              </a:buClr>
              <a:buNone/>
            </a:pPr>
            <a:endParaRPr lang="en-US" sz="2000" smtClean="0">
              <a:solidFill>
                <a:srgbClr val="182A6A"/>
              </a:solidFill>
            </a:endParaRPr>
          </a:p>
          <a:p>
            <a:pPr marL="0" indent="0">
              <a:lnSpc>
                <a:spcPct val="124000"/>
              </a:lnSpc>
              <a:buClr>
                <a:srgbClr val="0070C0"/>
              </a:buClr>
              <a:buNone/>
            </a:pPr>
            <a:r>
              <a:rPr lang="en-US" sz="2000" dirty="0" smtClean="0">
                <a:solidFill>
                  <a:srgbClr val="182A6A"/>
                </a:solidFill>
              </a:rPr>
              <a:t>Recognition </a:t>
            </a:r>
            <a:r>
              <a:rPr lang="en-US" sz="2000" dirty="0">
                <a:solidFill>
                  <a:srgbClr val="182A6A"/>
                </a:solidFill>
              </a:rPr>
              <a:t>will also be added to Main Donor Wall in the Grand Lobby in the City of Hope Helford Clinical Research </a:t>
            </a:r>
            <a:r>
              <a:rPr lang="en-US" sz="2000" dirty="0" smtClean="0">
                <a:solidFill>
                  <a:srgbClr val="182A6A"/>
                </a:solidFill>
              </a:rPr>
              <a:t>Hospital. This </a:t>
            </a:r>
            <a:r>
              <a:rPr lang="en-US" sz="2000" dirty="0">
                <a:solidFill>
                  <a:srgbClr val="182A6A"/>
                </a:solidFill>
              </a:rPr>
              <a:t>highly visible and distinguished location, will recognize the Lions’ steadfast commitment to advancing care for people everywhere.</a:t>
            </a:r>
          </a:p>
        </p:txBody>
      </p:sp>
      <p:sp>
        <p:nvSpPr>
          <p:cNvPr id="2" name="Rectangle 1">
            <a:extLst>
              <a:ext uri="{FF2B5EF4-FFF2-40B4-BE49-F238E27FC236}">
                <a16:creationId xmlns:a16="http://schemas.microsoft.com/office/drawing/2014/main" xmlns="" id="{B950B1AF-2D33-4F11-919F-3BC69CDDC871}"/>
              </a:ext>
            </a:extLst>
          </p:cNvPr>
          <p:cNvSpPr/>
          <p:nvPr/>
        </p:nvSpPr>
        <p:spPr>
          <a:xfrm>
            <a:off x="407415" y="3622909"/>
            <a:ext cx="3461845" cy="340093"/>
          </a:xfrm>
          <a:prstGeom prst="rect">
            <a:avLst/>
          </a:prstGeom>
        </p:spPr>
        <p:txBody>
          <a:bodyPr wrap="none">
            <a:spAutoFit/>
          </a:bodyPr>
          <a:lstStyle/>
          <a:p>
            <a:pPr>
              <a:lnSpc>
                <a:spcPct val="124000"/>
              </a:lnSpc>
            </a:pPr>
            <a:r>
              <a:rPr lang="en-US" sz="1400" dirty="0">
                <a:solidFill>
                  <a:schemeClr val="bg1">
                    <a:lumMod val="75000"/>
                  </a:schemeClr>
                </a:solidFill>
              </a:rPr>
              <a:t>Diabetes, Endocrinology &amp; Metabolism Clinic</a:t>
            </a:r>
          </a:p>
        </p:txBody>
      </p:sp>
      <p:sp>
        <p:nvSpPr>
          <p:cNvPr id="20" name="Rectangle 19">
            <a:extLst>
              <a:ext uri="{FF2B5EF4-FFF2-40B4-BE49-F238E27FC236}">
                <a16:creationId xmlns:a16="http://schemas.microsoft.com/office/drawing/2014/main" xmlns="" id="{B950B1AF-2D33-4F11-919F-3BC69CDDC871}"/>
              </a:ext>
            </a:extLst>
          </p:cNvPr>
          <p:cNvSpPr/>
          <p:nvPr/>
        </p:nvSpPr>
        <p:spPr>
          <a:xfrm>
            <a:off x="415156" y="6138629"/>
            <a:ext cx="2328523" cy="340093"/>
          </a:xfrm>
          <a:prstGeom prst="rect">
            <a:avLst/>
          </a:prstGeom>
        </p:spPr>
        <p:txBody>
          <a:bodyPr wrap="none">
            <a:spAutoFit/>
          </a:bodyPr>
          <a:lstStyle/>
          <a:p>
            <a:pPr>
              <a:lnSpc>
                <a:spcPct val="124000"/>
              </a:lnSpc>
            </a:pPr>
            <a:r>
              <a:rPr lang="en-US" sz="1400" dirty="0" smtClean="0">
                <a:solidFill>
                  <a:schemeClr val="bg1">
                    <a:lumMod val="75000"/>
                  </a:schemeClr>
                </a:solidFill>
              </a:rPr>
              <a:t>Main Donor Wall Recognition</a:t>
            </a:r>
            <a:endParaRPr lang="en-US" sz="1400" dirty="0">
              <a:solidFill>
                <a:schemeClr val="bg1">
                  <a:lumMod val="75000"/>
                </a:schemeClr>
              </a:solidFill>
            </a:endParaRPr>
          </a:p>
        </p:txBody>
      </p:sp>
    </p:spTree>
    <p:extLst>
      <p:ext uri="{BB962C8B-B14F-4D97-AF65-F5344CB8AC3E}">
        <p14:creationId xmlns:p14="http://schemas.microsoft.com/office/powerpoint/2010/main" val="2504974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2"/>
            <a:ext cx="12192000" cy="68580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829572"/>
            <a:ext cx="10981038" cy="3597876"/>
          </a:xfrm>
        </p:spPr>
        <p:txBody>
          <a:bodyPr>
            <a:noAutofit/>
          </a:bodyPr>
          <a:lstStyle/>
          <a:p>
            <a:pPr>
              <a:buClr>
                <a:schemeClr val="bg1"/>
              </a:buClr>
            </a:pPr>
            <a:r>
              <a:rPr lang="en-US" sz="2000" dirty="0">
                <a:solidFill>
                  <a:schemeClr val="bg1"/>
                </a:solidFill>
              </a:rPr>
              <a:t>People around the world who are fighting diabetes and facing debilitating complications are empowered by the promise of experimental new research that may reveal how </a:t>
            </a:r>
            <a:r>
              <a:rPr lang="en-US" sz="2000" dirty="0" smtClean="0">
                <a:solidFill>
                  <a:schemeClr val="bg1"/>
                </a:solidFill>
              </a:rPr>
              <a:t>type </a:t>
            </a:r>
            <a:r>
              <a:rPr lang="en-US" sz="2000" dirty="0">
                <a:solidFill>
                  <a:schemeClr val="bg1"/>
                </a:solidFill>
              </a:rPr>
              <a:t>2 diabetes develops. This can lead to treatments that will spare hundreds of millions of people from stroke, heart attacks, kidney disease and other illnesses that result. </a:t>
            </a:r>
          </a:p>
          <a:p>
            <a:pPr>
              <a:buClr>
                <a:schemeClr val="bg1"/>
              </a:buClr>
            </a:pPr>
            <a:endParaRPr lang="en-US" sz="1050" dirty="0">
              <a:solidFill>
                <a:schemeClr val="bg1"/>
              </a:solidFill>
            </a:endParaRPr>
          </a:p>
          <a:p>
            <a:pPr>
              <a:buClr>
                <a:schemeClr val="bg1"/>
              </a:buClr>
            </a:pPr>
            <a:r>
              <a:rPr lang="en-US" sz="2000" dirty="0">
                <a:solidFill>
                  <a:schemeClr val="bg1"/>
                </a:solidFill>
              </a:rPr>
              <a:t>Philanthropic partnership is more crucial now than ever before; </a:t>
            </a:r>
            <a:r>
              <a:rPr lang="en-US" sz="2000" dirty="0" smtClean="0">
                <a:solidFill>
                  <a:schemeClr val="bg1"/>
                </a:solidFill>
              </a:rPr>
              <a:t>the Lions’ </a:t>
            </a:r>
            <a:r>
              <a:rPr lang="en-US" sz="2000" dirty="0">
                <a:solidFill>
                  <a:schemeClr val="bg1"/>
                </a:solidFill>
              </a:rPr>
              <a:t>generosity </a:t>
            </a:r>
            <a:r>
              <a:rPr lang="en-US" sz="2000" dirty="0" smtClean="0">
                <a:solidFill>
                  <a:schemeClr val="bg1"/>
                </a:solidFill>
              </a:rPr>
              <a:t>is revolutionizing </a:t>
            </a:r>
            <a:r>
              <a:rPr lang="en-US" sz="2000" dirty="0">
                <a:solidFill>
                  <a:schemeClr val="bg1"/>
                </a:solidFill>
              </a:rPr>
              <a:t>research into </a:t>
            </a:r>
            <a:r>
              <a:rPr lang="en-US" sz="2000" dirty="0" smtClean="0">
                <a:solidFill>
                  <a:schemeClr val="bg1"/>
                </a:solidFill>
              </a:rPr>
              <a:t>type </a:t>
            </a:r>
            <a:r>
              <a:rPr lang="en-US" sz="2000" dirty="0">
                <a:solidFill>
                  <a:schemeClr val="bg1"/>
                </a:solidFill>
              </a:rPr>
              <a:t>2 diabetes.</a:t>
            </a:r>
          </a:p>
          <a:p>
            <a:pPr>
              <a:buClr>
                <a:schemeClr val="bg1"/>
              </a:buClr>
            </a:pPr>
            <a:endParaRPr lang="en-US" sz="1050" dirty="0">
              <a:solidFill>
                <a:schemeClr val="bg1"/>
              </a:solidFill>
            </a:endParaRPr>
          </a:p>
          <a:p>
            <a:pPr>
              <a:buClr>
                <a:schemeClr val="bg1"/>
              </a:buClr>
            </a:pPr>
            <a:r>
              <a:rPr lang="en-US" sz="2000" dirty="0">
                <a:solidFill>
                  <a:schemeClr val="bg1"/>
                </a:solidFill>
              </a:rPr>
              <a:t>With the support of the Lions Clubs International, City of Hope can continue to push the boundaries of science; to discover preventative measures and advance treatments that extend quality and length of life while cultivating hope for people with diabetes and their loved ones.</a:t>
            </a:r>
          </a:p>
          <a:p>
            <a:pPr>
              <a:buClr>
                <a:schemeClr val="bg1"/>
              </a:buClr>
            </a:pPr>
            <a:endParaRPr lang="en-US" sz="2000" dirty="0">
              <a:solidFill>
                <a:schemeClr val="bg1"/>
              </a:solidFill>
            </a:endParaRPr>
          </a:p>
          <a:p>
            <a:pPr>
              <a:buClr>
                <a:schemeClr val="bg1"/>
              </a:buClr>
            </a:pPr>
            <a:endParaRPr lang="en-US" sz="2000" dirty="0">
              <a:solidFill>
                <a:schemeClr val="bg1"/>
              </a:solidFill>
            </a:endParaRPr>
          </a:p>
          <a:p>
            <a:pPr>
              <a:buClr>
                <a:schemeClr val="bg1"/>
              </a:buClr>
            </a:pPr>
            <a:endParaRPr lang="en-US" sz="2000" dirty="0">
              <a:solidFill>
                <a:schemeClr val="bg1"/>
              </a:solidFill>
            </a:endParaRPr>
          </a:p>
        </p:txBody>
      </p:sp>
      <p:sp>
        <p:nvSpPr>
          <p:cNvPr id="9" name="Title 8"/>
          <p:cNvSpPr>
            <a:spLocks noGrp="1"/>
          </p:cNvSpPr>
          <p:nvPr>
            <p:ph type="title"/>
          </p:nvPr>
        </p:nvSpPr>
        <p:spPr>
          <a:xfrm>
            <a:off x="0" y="516677"/>
            <a:ext cx="12192000" cy="1143000"/>
          </a:xfrm>
        </p:spPr>
        <p:txBody>
          <a:bodyPr>
            <a:noAutofit/>
          </a:bodyPr>
          <a:lstStyle/>
          <a:p>
            <a:r>
              <a:rPr lang="en-US" sz="8500" b="1" dirty="0" smtClean="0">
                <a:solidFill>
                  <a:schemeClr val="bg1"/>
                </a:solidFill>
              </a:rPr>
              <a:t>The Moment is Now!</a:t>
            </a:r>
            <a:endParaRPr lang="en-US" sz="8500" b="1" dirty="0">
              <a:solidFill>
                <a:schemeClr val="bg1"/>
              </a:solidFill>
            </a:endParaRPr>
          </a:p>
        </p:txBody>
      </p:sp>
    </p:spTree>
    <p:extLst>
      <p:ext uri="{BB962C8B-B14F-4D97-AF65-F5344CB8AC3E}">
        <p14:creationId xmlns:p14="http://schemas.microsoft.com/office/powerpoint/2010/main" val="4089014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43220" y="2739205"/>
            <a:ext cx="3142111" cy="2929573"/>
          </a:xfrm>
          <a:prstGeom prst="rect">
            <a:avLst/>
          </a:prstGeom>
        </p:spPr>
      </p:pic>
      <p:pic>
        <p:nvPicPr>
          <p:cNvPr id="6" name="Picture 5"/>
          <p:cNvPicPr>
            <a:picLocks noChangeAspect="1"/>
          </p:cNvPicPr>
          <p:nvPr/>
        </p:nvPicPr>
        <p:blipFill>
          <a:blip r:embed="rId4"/>
          <a:stretch>
            <a:fillRect/>
          </a:stretch>
        </p:blipFill>
        <p:spPr>
          <a:xfrm>
            <a:off x="6457420" y="3420986"/>
            <a:ext cx="3734330" cy="1566009"/>
          </a:xfrm>
          <a:prstGeom prst="rect">
            <a:avLst/>
          </a:prstGeom>
        </p:spPr>
      </p:pic>
      <p:sp>
        <p:nvSpPr>
          <p:cNvPr id="2" name="Title 1"/>
          <p:cNvSpPr>
            <a:spLocks noGrp="1"/>
          </p:cNvSpPr>
          <p:nvPr>
            <p:ph type="title"/>
          </p:nvPr>
        </p:nvSpPr>
        <p:spPr>
          <a:xfrm>
            <a:off x="0" y="849547"/>
            <a:ext cx="12192000" cy="706964"/>
          </a:xfrm>
        </p:spPr>
        <p:txBody>
          <a:bodyPr>
            <a:noAutofit/>
          </a:bodyPr>
          <a:lstStyle/>
          <a:p>
            <a:r>
              <a:rPr lang="en-US" sz="11000" b="1" dirty="0" smtClean="0">
                <a:solidFill>
                  <a:srgbClr val="0070C0"/>
                </a:solidFill>
              </a:rPr>
              <a:t>THANK YOU</a:t>
            </a:r>
            <a:endParaRPr lang="en-US" sz="11000" b="1" dirty="0">
              <a:solidFill>
                <a:srgbClr val="0070C0"/>
              </a:solidFill>
            </a:endParaRPr>
          </a:p>
        </p:txBody>
      </p:sp>
    </p:spTree>
    <p:extLst>
      <p:ext uri="{BB962C8B-B14F-4D97-AF65-F5344CB8AC3E}">
        <p14:creationId xmlns:p14="http://schemas.microsoft.com/office/powerpoint/2010/main" val="2639114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92000" cy="1268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680" y="561667"/>
            <a:ext cx="11685757" cy="706964"/>
          </a:xfrm>
        </p:spPr>
        <p:txBody>
          <a:bodyPr>
            <a:normAutofit/>
          </a:bodyPr>
          <a:lstStyle/>
          <a:p>
            <a:pPr algn="l"/>
            <a:r>
              <a:rPr lang="en-US" sz="3700" b="1" dirty="0" smtClean="0">
                <a:solidFill>
                  <a:schemeClr val="bg1"/>
                </a:solidFill>
              </a:rPr>
              <a:t>The City of Hope Story</a:t>
            </a:r>
            <a:endParaRPr lang="en-US" sz="3700" b="1" dirty="0">
              <a:solidFill>
                <a:schemeClr val="bg1"/>
              </a:solidFill>
            </a:endParaRPr>
          </a:p>
        </p:txBody>
      </p:sp>
      <p:sp>
        <p:nvSpPr>
          <p:cNvPr id="4" name="Content Placeholder 3"/>
          <p:cNvSpPr>
            <a:spLocks noGrp="1"/>
          </p:cNvSpPr>
          <p:nvPr>
            <p:ph idx="1"/>
          </p:nvPr>
        </p:nvSpPr>
        <p:spPr>
          <a:xfrm>
            <a:off x="5571993" y="1714106"/>
            <a:ext cx="6414444" cy="4525963"/>
          </a:xfrm>
        </p:spPr>
        <p:txBody>
          <a:bodyPr>
            <a:normAutofit/>
          </a:bodyPr>
          <a:lstStyle/>
          <a:p>
            <a:pPr marL="0" indent="0">
              <a:buNone/>
            </a:pPr>
            <a:r>
              <a:rPr lang="en-US" sz="1800" dirty="0">
                <a:solidFill>
                  <a:srgbClr val="182A6A"/>
                </a:solidFill>
              </a:rPr>
              <a:t>The City of Hope story began in 1913, when a group of volunteers, spurred by compassion to help those afflicted with tuberculosis, established the Jewish Consumptive Relief Association (JCRA) and raised money to start a free, nonsectarian tuberculosis </a:t>
            </a:r>
            <a:r>
              <a:rPr lang="en-US" sz="1800" dirty="0" smtClean="0">
                <a:solidFill>
                  <a:srgbClr val="182A6A"/>
                </a:solidFill>
              </a:rPr>
              <a:t>sanatorium on </a:t>
            </a:r>
            <a:r>
              <a:rPr lang="en-US" sz="1800" dirty="0">
                <a:solidFill>
                  <a:srgbClr val="182A6A"/>
                </a:solidFill>
              </a:rPr>
              <a:t>10 acres of sun-soaked land in Duarte, where they would establish the Los Angeles </a:t>
            </a:r>
            <a:r>
              <a:rPr lang="en-US" sz="1800" dirty="0" smtClean="0">
                <a:solidFill>
                  <a:srgbClr val="182A6A"/>
                </a:solidFill>
              </a:rPr>
              <a:t>Sanatorium.</a:t>
            </a:r>
          </a:p>
          <a:p>
            <a:pPr marL="0" indent="0">
              <a:buNone/>
            </a:pPr>
            <a:endParaRPr lang="en-US" sz="1200" dirty="0" smtClean="0">
              <a:solidFill>
                <a:srgbClr val="182A6A"/>
              </a:solidFill>
            </a:endParaRPr>
          </a:p>
          <a:p>
            <a:pPr marL="0" indent="0">
              <a:buNone/>
            </a:pPr>
            <a:r>
              <a:rPr lang="en-US" sz="1800" dirty="0" smtClean="0">
                <a:solidFill>
                  <a:srgbClr val="182A6A"/>
                </a:solidFill>
              </a:rPr>
              <a:t>By </a:t>
            </a:r>
            <a:r>
              <a:rPr lang="en-US" sz="1800" dirty="0">
                <a:solidFill>
                  <a:srgbClr val="182A6A"/>
                </a:solidFill>
              </a:rPr>
              <a:t>the mid-1940s, thanks to the discovery of antibiotics, tuberculosis was on the decline in the U.S. However, City of Hope rose to the next medical challenge, tackling the catastrophic disease of cancer — and later on, diabetes and HIV/AIDS — while reaffirming its humanitarian vision that “health is a human right.”</a:t>
            </a:r>
          </a:p>
        </p:txBody>
      </p:sp>
      <p:pic>
        <p:nvPicPr>
          <p:cNvPr id="3" name="Picture 2"/>
          <p:cNvPicPr>
            <a:picLocks noChangeAspect="1"/>
          </p:cNvPicPr>
          <p:nvPr/>
        </p:nvPicPr>
        <p:blipFill>
          <a:blip r:embed="rId3"/>
          <a:stretch>
            <a:fillRect/>
          </a:stretch>
        </p:blipFill>
        <p:spPr>
          <a:xfrm>
            <a:off x="300680" y="1647431"/>
            <a:ext cx="4763500" cy="3867544"/>
          </a:xfrm>
          <a:prstGeom prst="rect">
            <a:avLst/>
          </a:prstGeom>
        </p:spPr>
      </p:pic>
      <p:pic>
        <p:nvPicPr>
          <p:cNvPr id="8" name="Picture 7"/>
          <p:cNvPicPr>
            <a:picLocks noChangeAspect="1"/>
          </p:cNvPicPr>
          <p:nvPr/>
        </p:nvPicPr>
        <p:blipFill>
          <a:blip r:embed="rId4"/>
          <a:stretch>
            <a:fillRect/>
          </a:stretch>
        </p:blipFill>
        <p:spPr>
          <a:xfrm>
            <a:off x="5440702" y="5334909"/>
            <a:ext cx="6545735" cy="905160"/>
          </a:xfrm>
          <a:prstGeom prst="rect">
            <a:avLst/>
          </a:prstGeom>
        </p:spPr>
      </p:pic>
    </p:spTree>
    <p:extLst>
      <p:ext uri="{BB962C8B-B14F-4D97-AF65-F5344CB8AC3E}">
        <p14:creationId xmlns:p14="http://schemas.microsoft.com/office/powerpoint/2010/main" val="2938048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92000" cy="1268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680" y="561667"/>
            <a:ext cx="11685757" cy="706964"/>
          </a:xfrm>
        </p:spPr>
        <p:txBody>
          <a:bodyPr>
            <a:normAutofit/>
          </a:bodyPr>
          <a:lstStyle/>
          <a:p>
            <a:pPr algn="l"/>
            <a:r>
              <a:rPr lang="en-US" sz="3700" b="1" dirty="0" smtClean="0">
                <a:solidFill>
                  <a:schemeClr val="bg1"/>
                </a:solidFill>
              </a:rPr>
              <a:t>What is City of Hope?</a:t>
            </a:r>
            <a:endParaRPr lang="en-US" sz="3700" b="1" dirty="0">
              <a:solidFill>
                <a:schemeClr val="bg1"/>
              </a:solidFill>
            </a:endParaRPr>
          </a:p>
        </p:txBody>
      </p:sp>
      <p:sp>
        <p:nvSpPr>
          <p:cNvPr id="4" name="Content Placeholder 3"/>
          <p:cNvSpPr>
            <a:spLocks noGrp="1"/>
          </p:cNvSpPr>
          <p:nvPr>
            <p:ph idx="1"/>
          </p:nvPr>
        </p:nvSpPr>
        <p:spPr>
          <a:xfrm>
            <a:off x="300681" y="1657353"/>
            <a:ext cx="7595544" cy="4525963"/>
          </a:xfrm>
        </p:spPr>
        <p:txBody>
          <a:bodyPr>
            <a:normAutofit/>
          </a:bodyPr>
          <a:lstStyle/>
          <a:p>
            <a:pPr marL="0" indent="0">
              <a:buNone/>
            </a:pPr>
            <a:r>
              <a:rPr lang="en-US" sz="1800" dirty="0" smtClean="0">
                <a:solidFill>
                  <a:srgbClr val="182A6A"/>
                </a:solidFill>
              </a:rPr>
              <a:t>City </a:t>
            </a:r>
            <a:r>
              <a:rPr lang="en-US" sz="1800" dirty="0">
                <a:solidFill>
                  <a:srgbClr val="182A6A"/>
                </a:solidFill>
              </a:rPr>
              <a:t>of Hope is dedicated to making a difference in the lives of people with cancer, diabetes and other serious illnesses. </a:t>
            </a:r>
            <a:r>
              <a:rPr lang="en-US" sz="1800" dirty="0" smtClean="0">
                <a:solidFill>
                  <a:srgbClr val="182A6A"/>
                </a:solidFill>
              </a:rPr>
              <a:t>Their </a:t>
            </a:r>
            <a:r>
              <a:rPr lang="en-US" sz="1800" dirty="0">
                <a:solidFill>
                  <a:srgbClr val="182A6A"/>
                </a:solidFill>
              </a:rPr>
              <a:t>mission is to transform the future of health care by turning science into a practical benefit, hope into reality. </a:t>
            </a:r>
            <a:r>
              <a:rPr lang="en-US" sz="1800" dirty="0" smtClean="0">
                <a:solidFill>
                  <a:srgbClr val="182A6A"/>
                </a:solidFill>
              </a:rPr>
              <a:t>City of Hope accomplishes </a:t>
            </a:r>
            <a:r>
              <a:rPr lang="en-US" sz="1800" dirty="0">
                <a:solidFill>
                  <a:srgbClr val="182A6A"/>
                </a:solidFill>
              </a:rPr>
              <a:t>this by providing outstanding care, conducting innovative research and offering vital education programs focused on eliminating these diseases.</a:t>
            </a:r>
            <a:endParaRPr lang="en-US" sz="1800" dirty="0" smtClean="0">
              <a:solidFill>
                <a:srgbClr val="182A6A"/>
              </a:solidFill>
            </a:endParaRPr>
          </a:p>
          <a:p>
            <a:pPr marL="0" indent="0">
              <a:buNone/>
            </a:pPr>
            <a:endParaRPr lang="en-US" sz="800" dirty="0" smtClean="0">
              <a:solidFill>
                <a:srgbClr val="182A6A"/>
              </a:solidFill>
            </a:endParaRPr>
          </a:p>
          <a:p>
            <a:pPr marL="0" indent="0">
              <a:buNone/>
            </a:pPr>
            <a:r>
              <a:rPr lang="en-US" sz="1800" dirty="0" smtClean="0">
                <a:solidFill>
                  <a:srgbClr val="182A6A"/>
                </a:solidFill>
              </a:rPr>
              <a:t>City of Hope scientists work with doctors to treat both the physical and emotional needs of their patients. By attending to the individual, not just the illness, life afterwards can be fuller and more rewarding. </a:t>
            </a:r>
          </a:p>
          <a:p>
            <a:pPr marL="0" indent="0">
              <a:buNone/>
            </a:pPr>
            <a:endParaRPr lang="en-US" sz="800" dirty="0">
              <a:solidFill>
                <a:srgbClr val="182A6A"/>
              </a:solidFill>
            </a:endParaRPr>
          </a:p>
          <a:p>
            <a:pPr marL="0" indent="0">
              <a:buNone/>
            </a:pPr>
            <a:r>
              <a:rPr lang="en-US" sz="1800" dirty="0" smtClean="0">
                <a:solidFill>
                  <a:srgbClr val="182A6A"/>
                </a:solidFill>
              </a:rPr>
              <a:t>As Lions we </a:t>
            </a:r>
            <a:r>
              <a:rPr lang="en-US" sz="1800" dirty="0">
                <a:solidFill>
                  <a:srgbClr val="182A6A"/>
                </a:solidFill>
              </a:rPr>
              <a:t>are united by our desire to find cures, save lives and transform the future of health. Every discovery </a:t>
            </a:r>
            <a:r>
              <a:rPr lang="en-US" sz="1800" dirty="0" smtClean="0">
                <a:solidFill>
                  <a:srgbClr val="182A6A"/>
                </a:solidFill>
              </a:rPr>
              <a:t>City of Hope makes </a:t>
            </a:r>
            <a:r>
              <a:rPr lang="en-US" sz="1800" dirty="0">
                <a:solidFill>
                  <a:srgbClr val="182A6A"/>
                </a:solidFill>
              </a:rPr>
              <a:t>and every new treatment </a:t>
            </a:r>
            <a:r>
              <a:rPr lang="en-US" sz="1800" dirty="0" smtClean="0">
                <a:solidFill>
                  <a:srgbClr val="182A6A"/>
                </a:solidFill>
              </a:rPr>
              <a:t>they </a:t>
            </a:r>
            <a:r>
              <a:rPr lang="en-US" sz="1800" dirty="0">
                <a:solidFill>
                  <a:srgbClr val="182A6A"/>
                </a:solidFill>
              </a:rPr>
              <a:t>create gives people the chance to live longer, better and more fully.</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925" y="1476107"/>
            <a:ext cx="3139766" cy="4718135"/>
          </a:xfrm>
          <a:prstGeom prst="rect">
            <a:avLst/>
          </a:prstGeom>
        </p:spPr>
      </p:pic>
    </p:spTree>
    <p:extLst>
      <p:ext uri="{BB962C8B-B14F-4D97-AF65-F5344CB8AC3E}">
        <p14:creationId xmlns:p14="http://schemas.microsoft.com/office/powerpoint/2010/main" val="863423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92000" cy="1268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680" y="561667"/>
            <a:ext cx="11685757" cy="706964"/>
          </a:xfrm>
        </p:spPr>
        <p:txBody>
          <a:bodyPr>
            <a:normAutofit/>
          </a:bodyPr>
          <a:lstStyle/>
          <a:p>
            <a:pPr algn="l"/>
            <a:r>
              <a:rPr lang="en-US" sz="3700" b="1" dirty="0" smtClean="0">
                <a:solidFill>
                  <a:schemeClr val="bg1"/>
                </a:solidFill>
              </a:rPr>
              <a:t>City of Hope Values</a:t>
            </a:r>
            <a:endParaRPr lang="en-US" sz="3700" b="1" dirty="0">
              <a:solidFill>
                <a:schemeClr val="bg1"/>
              </a:solidFill>
            </a:endParaRPr>
          </a:p>
        </p:txBody>
      </p:sp>
      <p:sp>
        <p:nvSpPr>
          <p:cNvPr id="4" name="Content Placeholder 3"/>
          <p:cNvSpPr>
            <a:spLocks noGrp="1"/>
          </p:cNvSpPr>
          <p:nvPr>
            <p:ph idx="1"/>
          </p:nvPr>
        </p:nvSpPr>
        <p:spPr>
          <a:xfrm>
            <a:off x="3971924" y="1476107"/>
            <a:ext cx="7915275" cy="4972318"/>
          </a:xfrm>
        </p:spPr>
        <p:txBody>
          <a:bodyPr>
            <a:noAutofit/>
          </a:bodyPr>
          <a:lstStyle/>
          <a:p>
            <a:pPr marL="0" indent="0">
              <a:spcBef>
                <a:spcPts val="0"/>
              </a:spcBef>
              <a:buNone/>
            </a:pPr>
            <a:r>
              <a:rPr lang="en-US" sz="1600" b="1" dirty="0">
                <a:solidFill>
                  <a:srgbClr val="0070C0"/>
                </a:solidFill>
              </a:rPr>
              <a:t>COMPASSION</a:t>
            </a:r>
          </a:p>
          <a:p>
            <a:pPr marL="0" indent="0">
              <a:spcBef>
                <a:spcPts val="0"/>
              </a:spcBef>
              <a:buNone/>
            </a:pPr>
            <a:r>
              <a:rPr lang="en-US" sz="1600" dirty="0">
                <a:solidFill>
                  <a:srgbClr val="182A6A"/>
                </a:solidFill>
              </a:rPr>
              <a:t>From day one, compassion has been woven into the heart and soul of </a:t>
            </a:r>
            <a:r>
              <a:rPr lang="en-US" sz="1600" dirty="0" smtClean="0">
                <a:solidFill>
                  <a:srgbClr val="182A6A"/>
                </a:solidFill>
              </a:rPr>
              <a:t>City of Hope. </a:t>
            </a:r>
          </a:p>
          <a:p>
            <a:pPr marL="0" indent="0">
              <a:spcBef>
                <a:spcPts val="0"/>
              </a:spcBef>
              <a:buNone/>
            </a:pPr>
            <a:r>
              <a:rPr lang="en-US" sz="1400" dirty="0"/>
              <a:t/>
            </a:r>
            <a:br>
              <a:rPr lang="en-US" sz="1400" dirty="0"/>
            </a:br>
            <a:r>
              <a:rPr lang="en-US" sz="1600" b="1" dirty="0">
                <a:solidFill>
                  <a:srgbClr val="0070C0"/>
                </a:solidFill>
              </a:rPr>
              <a:t>SERVICE WITH A SENSE OF URGENCY</a:t>
            </a:r>
            <a:endParaRPr lang="en-US" sz="1600" dirty="0">
              <a:solidFill>
                <a:srgbClr val="0070C0"/>
              </a:solidFill>
            </a:endParaRPr>
          </a:p>
          <a:p>
            <a:pPr marL="0" indent="0">
              <a:spcBef>
                <a:spcPts val="0"/>
              </a:spcBef>
              <a:buNone/>
            </a:pPr>
            <a:r>
              <a:rPr lang="en-US" sz="1600" dirty="0" smtClean="0">
                <a:solidFill>
                  <a:srgbClr val="182A6A"/>
                </a:solidFill>
              </a:rPr>
              <a:t>Focusing </a:t>
            </a:r>
            <a:r>
              <a:rPr lang="en-US" sz="1600" dirty="0">
                <a:solidFill>
                  <a:srgbClr val="182A6A"/>
                </a:solidFill>
              </a:rPr>
              <a:t>on turning great science into practical benefit as quickly as possible.</a:t>
            </a:r>
            <a:r>
              <a:rPr lang="en-US" sz="1400" dirty="0">
                <a:solidFill>
                  <a:srgbClr val="182A6A"/>
                </a:solidFill>
              </a:rPr>
              <a:t/>
            </a:r>
            <a:br>
              <a:rPr lang="en-US" sz="1400" dirty="0">
                <a:solidFill>
                  <a:srgbClr val="182A6A"/>
                </a:solidFill>
              </a:rPr>
            </a:br>
            <a:r>
              <a:rPr lang="en-US" sz="1400" dirty="0"/>
              <a:t/>
            </a:r>
            <a:br>
              <a:rPr lang="en-US" sz="1400" dirty="0"/>
            </a:br>
            <a:r>
              <a:rPr lang="en-US" sz="1600" b="1" dirty="0">
                <a:solidFill>
                  <a:srgbClr val="0070C0"/>
                </a:solidFill>
              </a:rPr>
              <a:t>INTEGRITY</a:t>
            </a:r>
            <a:endParaRPr lang="en-US" sz="1600" dirty="0">
              <a:solidFill>
                <a:srgbClr val="0070C0"/>
              </a:solidFill>
            </a:endParaRPr>
          </a:p>
          <a:p>
            <a:pPr marL="0" indent="0">
              <a:spcBef>
                <a:spcPts val="0"/>
              </a:spcBef>
              <a:buNone/>
            </a:pPr>
            <a:r>
              <a:rPr lang="en-US" sz="1600" dirty="0" smtClean="0">
                <a:solidFill>
                  <a:srgbClr val="182A6A"/>
                </a:solidFill>
              </a:rPr>
              <a:t>Choosing </a:t>
            </a:r>
            <a:r>
              <a:rPr lang="en-US" sz="1600" dirty="0">
                <a:solidFill>
                  <a:srgbClr val="182A6A"/>
                </a:solidFill>
              </a:rPr>
              <a:t>the right path, not the easy one.</a:t>
            </a:r>
          </a:p>
          <a:p>
            <a:pPr marL="0" indent="0">
              <a:spcBef>
                <a:spcPts val="0"/>
              </a:spcBef>
              <a:buNone/>
            </a:pPr>
            <a:r>
              <a:rPr lang="en-US" sz="1400" dirty="0" smtClean="0"/>
              <a:t> </a:t>
            </a:r>
            <a:r>
              <a:rPr lang="en-US" sz="1400" dirty="0"/>
              <a:t> </a:t>
            </a:r>
          </a:p>
          <a:p>
            <a:pPr marL="0" indent="0">
              <a:spcBef>
                <a:spcPts val="0"/>
              </a:spcBef>
              <a:buNone/>
            </a:pPr>
            <a:r>
              <a:rPr lang="en-US" sz="1600" b="1" dirty="0">
                <a:solidFill>
                  <a:srgbClr val="0070C0"/>
                </a:solidFill>
              </a:rPr>
              <a:t>INTELLECTUAL CURIOSITY</a:t>
            </a:r>
            <a:r>
              <a:rPr lang="en-US" sz="1600" dirty="0"/>
              <a:t/>
            </a:r>
            <a:br>
              <a:rPr lang="en-US" sz="1600" dirty="0"/>
            </a:br>
            <a:r>
              <a:rPr lang="en-US" sz="1600" dirty="0" smtClean="0">
                <a:solidFill>
                  <a:srgbClr val="182A6A"/>
                </a:solidFill>
              </a:rPr>
              <a:t>City of Hope’s </a:t>
            </a:r>
            <a:r>
              <a:rPr lang="en-US" sz="1600" dirty="0">
                <a:solidFill>
                  <a:srgbClr val="182A6A"/>
                </a:solidFill>
              </a:rPr>
              <a:t>reputation for scientific excellence stems from </a:t>
            </a:r>
            <a:r>
              <a:rPr lang="en-US" sz="1600" dirty="0" smtClean="0">
                <a:solidFill>
                  <a:srgbClr val="182A6A"/>
                </a:solidFill>
              </a:rPr>
              <a:t>their determination </a:t>
            </a:r>
            <a:r>
              <a:rPr lang="en-US" sz="1600" dirty="0">
                <a:solidFill>
                  <a:srgbClr val="182A6A"/>
                </a:solidFill>
              </a:rPr>
              <a:t>to aggressively pursue new lines of inquiry</a:t>
            </a:r>
            <a:r>
              <a:rPr lang="en-US" sz="1600" dirty="0"/>
              <a:t>.</a:t>
            </a:r>
            <a:r>
              <a:rPr lang="en-US" sz="1400" dirty="0"/>
              <a:t/>
            </a:r>
            <a:br>
              <a:rPr lang="en-US" sz="1400" dirty="0"/>
            </a:br>
            <a:r>
              <a:rPr lang="en-US" sz="1400" dirty="0"/>
              <a:t/>
            </a:r>
            <a:br>
              <a:rPr lang="en-US" sz="1400" dirty="0"/>
            </a:br>
            <a:r>
              <a:rPr lang="en-US" sz="1600" b="1" dirty="0">
                <a:solidFill>
                  <a:srgbClr val="0070C0"/>
                </a:solidFill>
              </a:rPr>
              <a:t>EXCELLENCE</a:t>
            </a:r>
            <a:r>
              <a:rPr lang="en-US" sz="1400" dirty="0"/>
              <a:t/>
            </a:r>
            <a:br>
              <a:rPr lang="en-US" sz="1400" dirty="0"/>
            </a:br>
            <a:r>
              <a:rPr lang="en-US" sz="1600" dirty="0">
                <a:solidFill>
                  <a:srgbClr val="182A6A"/>
                </a:solidFill>
              </a:rPr>
              <a:t>Commitment to advancing science while providing compassionate care has established City of Hope as the benchmark in fighting cancer, diabetes and other life-threatening diseases.</a:t>
            </a:r>
            <a:r>
              <a:rPr lang="en-US" sz="1400" dirty="0"/>
              <a:t/>
            </a:r>
            <a:br>
              <a:rPr lang="en-US" sz="1400" dirty="0"/>
            </a:br>
            <a:r>
              <a:rPr lang="en-US" sz="1400" dirty="0"/>
              <a:t/>
            </a:r>
            <a:br>
              <a:rPr lang="en-US" sz="1400" dirty="0"/>
            </a:br>
            <a:r>
              <a:rPr lang="en-US" sz="1600" b="1" dirty="0">
                <a:solidFill>
                  <a:srgbClr val="0070C0"/>
                </a:solidFill>
              </a:rPr>
              <a:t>COLLABORATION</a:t>
            </a:r>
            <a:r>
              <a:rPr lang="en-US" sz="1400" dirty="0"/>
              <a:t/>
            </a:r>
            <a:br>
              <a:rPr lang="en-US" sz="1400" dirty="0"/>
            </a:br>
            <a:r>
              <a:rPr lang="en-US" sz="1600" dirty="0">
                <a:solidFill>
                  <a:srgbClr val="182A6A"/>
                </a:solidFill>
              </a:rPr>
              <a:t>Working as one team, united by a common purpose – not just within the organization but with other institutions around the country.</a:t>
            </a:r>
            <a:r>
              <a:rPr lang="en-US" sz="600" dirty="0"/>
              <a:t/>
            </a:r>
            <a:br>
              <a:rPr lang="en-US" sz="600" dirty="0"/>
            </a:br>
            <a:endParaRPr lang="en-US" sz="6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931" r="15999"/>
          <a:stretch/>
        </p:blipFill>
        <p:spPr>
          <a:xfrm>
            <a:off x="300679" y="1573122"/>
            <a:ext cx="3547287" cy="4608603"/>
          </a:xfrm>
          <a:prstGeom prst="rect">
            <a:avLst/>
          </a:prstGeom>
        </p:spPr>
      </p:pic>
    </p:spTree>
    <p:extLst>
      <p:ext uri="{BB962C8B-B14F-4D97-AF65-F5344CB8AC3E}">
        <p14:creationId xmlns:p14="http://schemas.microsoft.com/office/powerpoint/2010/main" val="1563326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92000" cy="1268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680" y="561667"/>
            <a:ext cx="11685757" cy="706964"/>
          </a:xfrm>
        </p:spPr>
        <p:txBody>
          <a:bodyPr>
            <a:normAutofit/>
          </a:bodyPr>
          <a:lstStyle/>
          <a:p>
            <a:pPr algn="l"/>
            <a:r>
              <a:rPr lang="en-US" sz="3700" b="1" dirty="0" smtClean="0">
                <a:solidFill>
                  <a:schemeClr val="bg1"/>
                </a:solidFill>
              </a:rPr>
              <a:t>City of Hope in 2019</a:t>
            </a:r>
            <a:endParaRPr lang="en-US" sz="3700" b="1" dirty="0">
              <a:solidFill>
                <a:schemeClr val="bg1"/>
              </a:solidFill>
            </a:endParaRPr>
          </a:p>
        </p:txBody>
      </p:sp>
      <p:sp>
        <p:nvSpPr>
          <p:cNvPr id="4" name="Content Placeholder 3"/>
          <p:cNvSpPr>
            <a:spLocks noGrp="1"/>
          </p:cNvSpPr>
          <p:nvPr>
            <p:ph idx="1"/>
          </p:nvPr>
        </p:nvSpPr>
        <p:spPr>
          <a:xfrm>
            <a:off x="300681" y="1657354"/>
            <a:ext cx="5842877" cy="1581146"/>
          </a:xfrm>
        </p:spPr>
        <p:txBody>
          <a:bodyPr>
            <a:noAutofit/>
          </a:bodyPr>
          <a:lstStyle/>
          <a:p>
            <a:pPr marL="0" indent="0">
              <a:spcBef>
                <a:spcPts val="0"/>
              </a:spcBef>
              <a:buNone/>
            </a:pPr>
            <a:r>
              <a:rPr lang="en-US" sz="2000" dirty="0" smtClean="0">
                <a:solidFill>
                  <a:srgbClr val="0070C0"/>
                </a:solidFill>
              </a:rPr>
              <a:t>Best in the West</a:t>
            </a:r>
          </a:p>
          <a:p>
            <a:pPr marL="0" indent="0">
              <a:spcBef>
                <a:spcPts val="0"/>
              </a:spcBef>
              <a:buNone/>
            </a:pPr>
            <a:r>
              <a:rPr lang="en-US" sz="1800" dirty="0" smtClean="0">
                <a:solidFill>
                  <a:srgbClr val="182A6A"/>
                </a:solidFill>
              </a:rPr>
              <a:t>According </a:t>
            </a:r>
            <a:r>
              <a:rPr lang="en-US" sz="1800" dirty="0">
                <a:solidFill>
                  <a:srgbClr val="182A6A"/>
                </a:solidFill>
              </a:rPr>
              <a:t>to U.S. News &amp; World Report’s 2019-20 Best Hospitals: Specialty Rankings issue. This marks the 13th consecutive year that it has been distinguished as one of the nation’s elite cancer hospitals</a:t>
            </a:r>
            <a:r>
              <a:rPr lang="en-US" sz="1800" dirty="0" smtClean="0">
                <a:solidFill>
                  <a:srgbClr val="182A6A"/>
                </a:solidFill>
              </a:rPr>
              <a:t>.</a:t>
            </a:r>
          </a:p>
          <a:p>
            <a:pPr marL="0" indent="0">
              <a:spcBef>
                <a:spcPts val="0"/>
              </a:spcBef>
              <a:buNone/>
            </a:pPr>
            <a:endParaRPr lang="en-US" sz="1200" dirty="0" smtClean="0">
              <a:solidFill>
                <a:srgbClr val="182A6A"/>
              </a:solidFill>
            </a:endParaRPr>
          </a:p>
          <a:p>
            <a:pPr marL="0" indent="0">
              <a:buNone/>
            </a:pPr>
            <a:endParaRPr lang="en-US" sz="1200" dirty="0" smtClean="0">
              <a:solidFill>
                <a:srgbClr val="182A6A"/>
              </a:solidFill>
            </a:endParaRPr>
          </a:p>
        </p:txBody>
      </p:sp>
      <p:pic>
        <p:nvPicPr>
          <p:cNvPr id="1026" name="Picture 2" descr="Image result for city of hope best in the w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200" y="1619256"/>
            <a:ext cx="5584237" cy="23280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0679" y="3243783"/>
            <a:ext cx="11685757" cy="3139321"/>
          </a:xfrm>
          <a:prstGeom prst="rect">
            <a:avLst/>
          </a:prstGeom>
          <a:noFill/>
        </p:spPr>
        <p:txBody>
          <a:bodyPr wrap="square" rtlCol="0">
            <a:spAutoFit/>
          </a:bodyPr>
          <a:lstStyle/>
          <a:p>
            <a:r>
              <a:rPr lang="en-US" sz="2000" dirty="0">
                <a:solidFill>
                  <a:srgbClr val="0070C0"/>
                </a:solidFill>
              </a:rPr>
              <a:t>1 of 50 Comprehensive Cancer Centers</a:t>
            </a:r>
          </a:p>
          <a:p>
            <a:r>
              <a:rPr lang="en-US" dirty="0">
                <a:solidFill>
                  <a:srgbClr val="182A6A"/>
                </a:solidFill>
              </a:rPr>
              <a:t>The highest designation possible from the National Cancer </a:t>
            </a:r>
            <a:endParaRPr lang="en-US" dirty="0" smtClean="0">
              <a:solidFill>
                <a:srgbClr val="182A6A"/>
              </a:solidFill>
            </a:endParaRPr>
          </a:p>
          <a:p>
            <a:r>
              <a:rPr lang="en-US" dirty="0" smtClean="0">
                <a:solidFill>
                  <a:srgbClr val="182A6A"/>
                </a:solidFill>
              </a:rPr>
              <a:t>Institute </a:t>
            </a:r>
            <a:r>
              <a:rPr lang="en-US" dirty="0">
                <a:solidFill>
                  <a:srgbClr val="182A6A"/>
                </a:solidFill>
              </a:rPr>
              <a:t>and a metric used by U.S. News &amp; World Report. </a:t>
            </a:r>
            <a:endParaRPr lang="en-US" dirty="0" smtClean="0">
              <a:solidFill>
                <a:srgbClr val="182A6A"/>
              </a:solidFill>
            </a:endParaRPr>
          </a:p>
          <a:p>
            <a:r>
              <a:rPr lang="en-US" dirty="0" smtClean="0">
                <a:solidFill>
                  <a:srgbClr val="182A6A"/>
                </a:solidFill>
              </a:rPr>
              <a:t>To </a:t>
            </a:r>
            <a:r>
              <a:rPr lang="en-US" dirty="0">
                <a:solidFill>
                  <a:srgbClr val="182A6A"/>
                </a:solidFill>
              </a:rPr>
              <a:t>earn this designation, a center must undergo a </a:t>
            </a:r>
            <a:r>
              <a:rPr lang="en-US" dirty="0" smtClean="0">
                <a:solidFill>
                  <a:srgbClr val="182A6A"/>
                </a:solidFill>
              </a:rPr>
              <a:t>rigorous peer-review </a:t>
            </a:r>
            <a:r>
              <a:rPr lang="en-US" dirty="0">
                <a:solidFill>
                  <a:srgbClr val="182A6A"/>
                </a:solidFill>
              </a:rPr>
              <a:t>process, maintain a high number of cancer research projects and be heavily involved in community outreach, as well as meet other academic and public service requirements. City of Hope earned its comprehensive cancer center designation in 1998 and has maintained it since</a:t>
            </a:r>
            <a:r>
              <a:rPr lang="en-US" dirty="0" smtClean="0">
                <a:solidFill>
                  <a:srgbClr val="182A6A"/>
                </a:solidFill>
              </a:rPr>
              <a:t>.</a:t>
            </a:r>
          </a:p>
          <a:p>
            <a:endParaRPr lang="en-US" sz="1400" dirty="0">
              <a:solidFill>
                <a:srgbClr val="182A6A"/>
              </a:solidFill>
            </a:endParaRPr>
          </a:p>
          <a:p>
            <a:r>
              <a:rPr lang="en-US" sz="2000" dirty="0" smtClean="0">
                <a:solidFill>
                  <a:srgbClr val="0070C0"/>
                </a:solidFill>
              </a:rPr>
              <a:t>#</a:t>
            </a:r>
            <a:r>
              <a:rPr lang="en-US" sz="2000" dirty="0">
                <a:solidFill>
                  <a:srgbClr val="0070C0"/>
                </a:solidFill>
              </a:rPr>
              <a:t>4 in Patient Experience</a:t>
            </a:r>
          </a:p>
          <a:p>
            <a:r>
              <a:rPr lang="en-US" dirty="0">
                <a:solidFill>
                  <a:srgbClr val="182A6A"/>
                </a:solidFill>
              </a:rPr>
              <a:t>This year, U.S. News &amp; World Report added data from Hospital Consumer Assessment of Healthcare Providers and Systems, which tracks exemplary patient experience. City of Hope was ranked fourth in the country out of 885 hospitals surveyed.</a:t>
            </a:r>
          </a:p>
          <a:p>
            <a:endParaRPr lang="en-US" dirty="0"/>
          </a:p>
        </p:txBody>
      </p:sp>
    </p:spTree>
    <p:extLst>
      <p:ext uri="{BB962C8B-B14F-4D97-AF65-F5344CB8AC3E}">
        <p14:creationId xmlns:p14="http://schemas.microsoft.com/office/powerpoint/2010/main" val="1966195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12192000" cy="1268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00680" y="565657"/>
            <a:ext cx="11590639" cy="706964"/>
          </a:xfrm>
        </p:spPr>
        <p:txBody>
          <a:bodyPr vert="horz" lIns="91440" tIns="45720" rIns="91440" bIns="45720" rtlCol="0" anchor="ctr">
            <a:normAutofit/>
          </a:bodyPr>
          <a:lstStyle/>
          <a:p>
            <a:pPr algn="l"/>
            <a:r>
              <a:rPr lang="en-US" sz="3700" b="1" dirty="0" smtClean="0">
                <a:solidFill>
                  <a:schemeClr val="bg1"/>
                </a:solidFill>
              </a:rPr>
              <a:t>City of Hope and Cancer</a:t>
            </a:r>
            <a:endParaRPr lang="en-US" sz="3700" b="1" dirty="0">
              <a:solidFill>
                <a:schemeClr val="bg1"/>
              </a:solidFill>
            </a:endParaRPr>
          </a:p>
        </p:txBody>
      </p:sp>
      <p:sp>
        <p:nvSpPr>
          <p:cNvPr id="3" name="Content Placeholder 2"/>
          <p:cNvSpPr>
            <a:spLocks noGrp="1"/>
          </p:cNvSpPr>
          <p:nvPr>
            <p:ph idx="1"/>
          </p:nvPr>
        </p:nvSpPr>
        <p:spPr>
          <a:xfrm>
            <a:off x="300680" y="1639334"/>
            <a:ext cx="7138345" cy="4570209"/>
          </a:xfrm>
        </p:spPr>
        <p:txBody>
          <a:bodyPr>
            <a:normAutofit/>
          </a:bodyPr>
          <a:lstStyle/>
          <a:p>
            <a:pPr marL="0" indent="0">
              <a:buNone/>
            </a:pPr>
            <a:r>
              <a:rPr lang="en-US" sz="2000" dirty="0">
                <a:solidFill>
                  <a:srgbClr val="182A6A"/>
                </a:solidFill>
              </a:rPr>
              <a:t>City of Hope continues to be at the forefront of a powerful form of immunotherapy known </a:t>
            </a:r>
            <a:r>
              <a:rPr lang="en-US" sz="2000" b="1" dirty="0">
                <a:solidFill>
                  <a:srgbClr val="182A6A"/>
                </a:solidFill>
              </a:rPr>
              <a:t>as CAR T cell therapy</a:t>
            </a:r>
            <a:r>
              <a:rPr lang="en-US" sz="2000" dirty="0">
                <a:solidFill>
                  <a:srgbClr val="182A6A"/>
                </a:solidFill>
              </a:rPr>
              <a:t>.</a:t>
            </a:r>
          </a:p>
          <a:p>
            <a:r>
              <a:rPr lang="en-US" sz="2000" dirty="0">
                <a:solidFill>
                  <a:srgbClr val="182A6A"/>
                </a:solidFill>
              </a:rPr>
              <a:t>Immune cells are taken from a patient’s own bloodstream, reprogrammed to recognize and attack a specific protein found in cancer cells, then reintroduced into the patient’s system, where they destroy the targeted tumor cells.</a:t>
            </a:r>
          </a:p>
          <a:p>
            <a:pPr marL="0" indent="0">
              <a:buNone/>
            </a:pPr>
            <a:endParaRPr lang="en-US" sz="700" dirty="0" smtClean="0">
              <a:solidFill>
                <a:srgbClr val="182A6A"/>
              </a:solidFill>
            </a:endParaRPr>
          </a:p>
          <a:p>
            <a:pPr marL="0" indent="0">
              <a:buNone/>
            </a:pPr>
            <a:r>
              <a:rPr lang="en-US" sz="2000" dirty="0" smtClean="0">
                <a:solidFill>
                  <a:srgbClr val="182A6A"/>
                </a:solidFill>
              </a:rPr>
              <a:t>City of Hope is a pioneering leader in the field of blood cancer.</a:t>
            </a:r>
          </a:p>
          <a:p>
            <a:r>
              <a:rPr lang="en-US" sz="2000" dirty="0" smtClean="0">
                <a:solidFill>
                  <a:srgbClr val="182A6A"/>
                </a:solidFill>
              </a:rPr>
              <a:t>Since 1976 City of Hope’s bone marrow and stem cell transplant program has grown into one of the largest, most successful programs of its kind in the United States, with more than 15,000 procedures performed to date. </a:t>
            </a:r>
          </a:p>
        </p:txBody>
      </p:sp>
      <p:pic>
        <p:nvPicPr>
          <p:cNvPr id="5" name="Picture 4"/>
          <p:cNvPicPr>
            <a:picLocks noChangeAspect="1"/>
          </p:cNvPicPr>
          <p:nvPr/>
        </p:nvPicPr>
        <p:blipFill>
          <a:blip r:embed="rId3"/>
          <a:stretch>
            <a:fillRect/>
          </a:stretch>
        </p:blipFill>
        <p:spPr>
          <a:xfrm>
            <a:off x="7595544" y="1639334"/>
            <a:ext cx="4295775" cy="3990975"/>
          </a:xfrm>
          <a:prstGeom prst="rect">
            <a:avLst/>
          </a:prstGeom>
        </p:spPr>
      </p:pic>
      <p:sp>
        <p:nvSpPr>
          <p:cNvPr id="6" name="TextBox 5"/>
          <p:cNvSpPr txBox="1"/>
          <p:nvPr/>
        </p:nvSpPr>
        <p:spPr>
          <a:xfrm>
            <a:off x="8143231" y="5630309"/>
            <a:ext cx="3200400" cy="276999"/>
          </a:xfrm>
          <a:prstGeom prst="rect">
            <a:avLst/>
          </a:prstGeom>
          <a:noFill/>
        </p:spPr>
        <p:txBody>
          <a:bodyPr wrap="square" rtlCol="0">
            <a:spAutoFit/>
          </a:bodyPr>
          <a:lstStyle/>
          <a:p>
            <a:r>
              <a:rPr lang="en-US" sz="1200" i="1" dirty="0" smtClean="0"/>
              <a:t>42</a:t>
            </a:r>
            <a:r>
              <a:rPr lang="en-US" sz="1200" i="1" baseline="30000" dirty="0" smtClean="0"/>
              <a:t>nd</a:t>
            </a:r>
            <a:r>
              <a:rPr lang="en-US" sz="1200" i="1" dirty="0" smtClean="0"/>
              <a:t> Annual Bone Marrow Transplant Reunion</a:t>
            </a:r>
            <a:endParaRPr lang="en-US" sz="1200" i="1" dirty="0"/>
          </a:p>
        </p:txBody>
      </p:sp>
    </p:spTree>
    <p:extLst>
      <p:ext uri="{BB962C8B-B14F-4D97-AF65-F5344CB8AC3E}">
        <p14:creationId xmlns:p14="http://schemas.microsoft.com/office/powerpoint/2010/main" val="13165918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12192000" cy="1268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00680" y="565657"/>
            <a:ext cx="11590639" cy="706964"/>
          </a:xfrm>
        </p:spPr>
        <p:txBody>
          <a:bodyPr vert="horz" lIns="91440" tIns="45720" rIns="91440" bIns="45720" rtlCol="0" anchor="ctr">
            <a:normAutofit/>
          </a:bodyPr>
          <a:lstStyle/>
          <a:p>
            <a:pPr algn="l"/>
            <a:r>
              <a:rPr lang="en-US" sz="3700" b="1" dirty="0" smtClean="0">
                <a:solidFill>
                  <a:schemeClr val="bg1"/>
                </a:solidFill>
              </a:rPr>
              <a:t>City of Hope and Diabetes</a:t>
            </a:r>
            <a:endParaRPr lang="en-US" sz="3700" b="1" dirty="0">
              <a:solidFill>
                <a:schemeClr val="bg1"/>
              </a:solidFill>
            </a:endParaRPr>
          </a:p>
        </p:txBody>
      </p:sp>
      <p:sp>
        <p:nvSpPr>
          <p:cNvPr id="3" name="Content Placeholder 2"/>
          <p:cNvSpPr>
            <a:spLocks noGrp="1"/>
          </p:cNvSpPr>
          <p:nvPr>
            <p:ph idx="1"/>
          </p:nvPr>
        </p:nvSpPr>
        <p:spPr>
          <a:xfrm>
            <a:off x="4105275" y="1639334"/>
            <a:ext cx="7501188" cy="4570209"/>
          </a:xfrm>
        </p:spPr>
        <p:txBody>
          <a:bodyPr>
            <a:normAutofit/>
          </a:bodyPr>
          <a:lstStyle/>
          <a:p>
            <a:pPr marL="0" indent="0">
              <a:buNone/>
            </a:pPr>
            <a:r>
              <a:rPr lang="en-US" sz="2000" dirty="0">
                <a:solidFill>
                  <a:srgbClr val="182A6A"/>
                </a:solidFill>
              </a:rPr>
              <a:t>Although world renowned for its work in research and treatment of cancer, City of Hope has a long and impressive history of groundbreaking discoveries in the field of diabetes. It spans </a:t>
            </a:r>
            <a:r>
              <a:rPr lang="en-US" sz="2000" dirty="0" smtClean="0">
                <a:solidFill>
                  <a:srgbClr val="182A6A"/>
                </a:solidFill>
              </a:rPr>
              <a:t>seven decades </a:t>
            </a:r>
            <a:r>
              <a:rPr lang="en-US" sz="2000" dirty="0">
                <a:solidFill>
                  <a:srgbClr val="182A6A"/>
                </a:solidFill>
              </a:rPr>
              <a:t>of intense investigation since the discovery of the effect of insulin in </a:t>
            </a:r>
            <a:r>
              <a:rPr lang="en-US" sz="2000" dirty="0" smtClean="0">
                <a:solidFill>
                  <a:srgbClr val="182A6A"/>
                </a:solidFill>
              </a:rPr>
              <a:t>the 1940s. </a:t>
            </a:r>
            <a:r>
              <a:rPr lang="en-US" sz="2000" dirty="0">
                <a:solidFill>
                  <a:srgbClr val="182A6A"/>
                </a:solidFill>
              </a:rPr>
              <a:t>Researchers at City of Hope were the first to identify the marker for blood glucose control, which remains the gold standard used by physicians around the world to manage patients with diabetes. </a:t>
            </a:r>
            <a:endParaRPr lang="en-US" sz="2000" dirty="0" smtClean="0">
              <a:solidFill>
                <a:srgbClr val="182A6A"/>
              </a:solidFill>
            </a:endParaRPr>
          </a:p>
          <a:p>
            <a:pPr marL="0" indent="0">
              <a:buNone/>
            </a:pPr>
            <a:endParaRPr lang="en-US" sz="900" dirty="0" smtClean="0">
              <a:solidFill>
                <a:srgbClr val="182A6A"/>
              </a:solidFill>
            </a:endParaRPr>
          </a:p>
          <a:p>
            <a:pPr marL="0" indent="0">
              <a:buNone/>
            </a:pPr>
            <a:r>
              <a:rPr lang="en-US" sz="2000" dirty="0" smtClean="0">
                <a:solidFill>
                  <a:srgbClr val="182A6A"/>
                </a:solidFill>
              </a:rPr>
              <a:t>Synthetic </a:t>
            </a:r>
            <a:r>
              <a:rPr lang="en-US" sz="2000" dirty="0">
                <a:solidFill>
                  <a:srgbClr val="182A6A"/>
                </a:solidFill>
              </a:rPr>
              <a:t>human insulin, which is used worldwide by millions of people with diabetes, was first discovered and produced at City of Hope.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00680" y="1639334"/>
            <a:ext cx="3696089" cy="4170916"/>
          </a:xfrm>
          <a:prstGeom prst="rect">
            <a:avLst/>
          </a:prstGeom>
        </p:spPr>
      </p:pic>
    </p:spTree>
    <p:extLst>
      <p:ext uri="{BB962C8B-B14F-4D97-AF65-F5344CB8AC3E}">
        <p14:creationId xmlns:p14="http://schemas.microsoft.com/office/powerpoint/2010/main" val="18218138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92000" cy="1268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680" y="561667"/>
            <a:ext cx="11685757" cy="706964"/>
          </a:xfrm>
        </p:spPr>
        <p:txBody>
          <a:bodyPr>
            <a:normAutofit/>
          </a:bodyPr>
          <a:lstStyle/>
          <a:p>
            <a:pPr algn="l"/>
            <a:r>
              <a:rPr lang="en-US" sz="3700" b="1" dirty="0" smtClean="0">
                <a:solidFill>
                  <a:schemeClr val="bg1"/>
                </a:solidFill>
              </a:rPr>
              <a:t>City of Hope and the Lions Clubs International</a:t>
            </a:r>
            <a:endParaRPr lang="en-US" sz="3700" b="1" dirty="0">
              <a:solidFill>
                <a:schemeClr val="bg1"/>
              </a:solidFill>
            </a:endParaRPr>
          </a:p>
        </p:txBody>
      </p:sp>
      <p:sp>
        <p:nvSpPr>
          <p:cNvPr id="3" name="Content Placeholder 2"/>
          <p:cNvSpPr>
            <a:spLocks noGrp="1"/>
          </p:cNvSpPr>
          <p:nvPr>
            <p:ph idx="1"/>
          </p:nvPr>
        </p:nvSpPr>
        <p:spPr>
          <a:xfrm>
            <a:off x="300680" y="3797177"/>
            <a:ext cx="6833545" cy="2438270"/>
          </a:xfrm>
          <a:prstGeom prst="rect">
            <a:avLst/>
          </a:prstGeom>
        </p:spPr>
        <p:txBody>
          <a:bodyPr vert="horz" lIns="91440" tIns="45720" rIns="91440" bIns="45720" rtlCol="0">
            <a:noAutofit/>
          </a:bodyPr>
          <a:lstStyle/>
          <a:p>
            <a:pPr marL="0" indent="0">
              <a:buClr>
                <a:srgbClr val="0070C0"/>
              </a:buClr>
              <a:buNone/>
            </a:pPr>
            <a:r>
              <a:rPr lang="en-US" sz="1800" dirty="0" smtClean="0">
                <a:solidFill>
                  <a:srgbClr val="182A6A"/>
                </a:solidFill>
              </a:rPr>
              <a:t>In </a:t>
            </a:r>
            <a:r>
              <a:rPr lang="en-US" sz="1800" dirty="0">
                <a:solidFill>
                  <a:srgbClr val="182A6A"/>
                </a:solidFill>
              </a:rPr>
              <a:t>2018, with an official ribbon cutting ceremony, the Lions Clubs International Family Center at City of Hope was officially unveiled. The completion of the Lions Clubs Family Center fundraising program, provided a vast restoration of this crucial part of City of Hope's campus that enables patients to remain close to medical treatment and supportive care services while continuing their outpatient care.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877" y="2399437"/>
            <a:ext cx="4641560" cy="3073121"/>
          </a:xfrm>
          <a:prstGeom prst="rect">
            <a:avLst/>
          </a:prstGeom>
        </p:spPr>
      </p:pic>
      <p:sp>
        <p:nvSpPr>
          <p:cNvPr id="5" name="TextBox 4"/>
          <p:cNvSpPr txBox="1"/>
          <p:nvPr/>
        </p:nvSpPr>
        <p:spPr>
          <a:xfrm>
            <a:off x="300680" y="1476107"/>
            <a:ext cx="10738795" cy="923330"/>
          </a:xfrm>
          <a:prstGeom prst="rect">
            <a:avLst/>
          </a:prstGeom>
          <a:noFill/>
        </p:spPr>
        <p:txBody>
          <a:bodyPr wrap="square" rtlCol="0">
            <a:spAutoFit/>
          </a:bodyPr>
          <a:lstStyle/>
          <a:p>
            <a:r>
              <a:rPr lang="en-US" dirty="0">
                <a:solidFill>
                  <a:srgbClr val="182A6A"/>
                </a:solidFill>
              </a:rPr>
              <a:t>At virtually every turn on the City of Hope campus there is a ready evidence of Lions' generous support to City of Hope. </a:t>
            </a:r>
          </a:p>
          <a:p>
            <a:endParaRPr lang="en-US" dirty="0"/>
          </a:p>
        </p:txBody>
      </p:sp>
      <p:sp>
        <p:nvSpPr>
          <p:cNvPr id="10" name="TextBox 9"/>
          <p:cNvSpPr txBox="1"/>
          <p:nvPr/>
        </p:nvSpPr>
        <p:spPr>
          <a:xfrm>
            <a:off x="300681" y="2209800"/>
            <a:ext cx="6976419" cy="1754326"/>
          </a:xfrm>
          <a:prstGeom prst="rect">
            <a:avLst/>
          </a:prstGeom>
          <a:noFill/>
        </p:spPr>
        <p:txBody>
          <a:bodyPr wrap="square" rtlCol="0">
            <a:spAutoFit/>
          </a:bodyPr>
          <a:lstStyle/>
          <a:p>
            <a:pPr>
              <a:buClr>
                <a:srgbClr val="0070C0"/>
              </a:buClr>
            </a:pPr>
            <a:r>
              <a:rPr lang="en-US" dirty="0">
                <a:solidFill>
                  <a:srgbClr val="182A6A"/>
                </a:solidFill>
              </a:rPr>
              <a:t>The Lions Clubs International Japanese Garden, located in the center of the City of Hope campus, has been a shining beacon of the Lions commitment to helping people in need. The Japanese Garden serves as a place of respite for the patients undergoing difficult treatments, which is very important in the healing process.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71654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92000" cy="1268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680" y="561667"/>
            <a:ext cx="11685757" cy="706964"/>
          </a:xfrm>
        </p:spPr>
        <p:txBody>
          <a:bodyPr>
            <a:normAutofit/>
          </a:bodyPr>
          <a:lstStyle/>
          <a:p>
            <a:pPr algn="l"/>
            <a:r>
              <a:rPr lang="en-US" sz="3700" b="1" dirty="0" smtClean="0">
                <a:solidFill>
                  <a:schemeClr val="bg1"/>
                </a:solidFill>
              </a:rPr>
              <a:t>Why Diabetes is an Epidemic</a:t>
            </a:r>
            <a:endParaRPr lang="en-US" sz="3700" b="1" dirty="0">
              <a:solidFill>
                <a:schemeClr val="bg1"/>
              </a:solidFill>
            </a:endParaRPr>
          </a:p>
        </p:txBody>
      </p:sp>
      <p:sp>
        <p:nvSpPr>
          <p:cNvPr id="3" name="Content Placeholder 2"/>
          <p:cNvSpPr>
            <a:spLocks noGrp="1"/>
          </p:cNvSpPr>
          <p:nvPr>
            <p:ph idx="1"/>
          </p:nvPr>
        </p:nvSpPr>
        <p:spPr>
          <a:xfrm>
            <a:off x="300680" y="1464229"/>
            <a:ext cx="11289958" cy="5473284"/>
          </a:xfrm>
        </p:spPr>
        <p:txBody>
          <a:bodyPr>
            <a:noAutofit/>
          </a:bodyPr>
          <a:lstStyle/>
          <a:p>
            <a:pPr>
              <a:buClr>
                <a:srgbClr val="0070C0"/>
              </a:buClr>
              <a:buFont typeface="Arial" charset="0"/>
              <a:buChar char="•"/>
            </a:pPr>
            <a:r>
              <a:rPr lang="en-US" sz="2100" dirty="0">
                <a:solidFill>
                  <a:srgbClr val="182A6A"/>
                </a:solidFill>
              </a:rPr>
              <a:t>An estimated </a:t>
            </a:r>
            <a:r>
              <a:rPr lang="en-US" sz="2100" b="1" dirty="0">
                <a:solidFill>
                  <a:srgbClr val="182A6A"/>
                </a:solidFill>
              </a:rPr>
              <a:t>30 million </a:t>
            </a:r>
            <a:r>
              <a:rPr lang="en-US" sz="2100" dirty="0">
                <a:solidFill>
                  <a:srgbClr val="182A6A"/>
                </a:solidFill>
              </a:rPr>
              <a:t>Americans have diabetes, and nearly 1 in 4 of those are unaware of the condition. </a:t>
            </a:r>
          </a:p>
          <a:p>
            <a:pPr>
              <a:buClr>
                <a:srgbClr val="0070C0"/>
              </a:buClr>
              <a:buFont typeface="Arial" charset="0"/>
              <a:buChar char="•"/>
            </a:pPr>
            <a:endParaRPr lang="en-US" sz="1050" dirty="0">
              <a:solidFill>
                <a:srgbClr val="182A6A"/>
              </a:solidFill>
            </a:endParaRPr>
          </a:p>
          <a:p>
            <a:pPr>
              <a:buClr>
                <a:srgbClr val="0070C0"/>
              </a:buClr>
              <a:buFont typeface="Arial" charset="0"/>
              <a:buChar char="•"/>
            </a:pPr>
            <a:r>
              <a:rPr lang="en-US" sz="2100" dirty="0">
                <a:solidFill>
                  <a:srgbClr val="182A6A"/>
                </a:solidFill>
              </a:rPr>
              <a:t>Diabetes is a leading cause of </a:t>
            </a:r>
            <a:r>
              <a:rPr lang="en-US" sz="2100" b="1" dirty="0">
                <a:solidFill>
                  <a:srgbClr val="182A6A"/>
                </a:solidFill>
              </a:rPr>
              <a:t>adult blindness </a:t>
            </a:r>
            <a:r>
              <a:rPr lang="en-US" sz="2100" dirty="0">
                <a:solidFill>
                  <a:srgbClr val="182A6A"/>
                </a:solidFill>
              </a:rPr>
              <a:t>in Americans. Diabetics are 40% more likely to have glaucoma and 60% more likely to have cataracts. Left unchecked, vision loss due to diabetes is </a:t>
            </a:r>
            <a:r>
              <a:rPr lang="en-US" sz="2100" b="1" dirty="0">
                <a:solidFill>
                  <a:srgbClr val="182A6A"/>
                </a:solidFill>
              </a:rPr>
              <a:t>irreversible</a:t>
            </a:r>
            <a:r>
              <a:rPr lang="en-US" sz="2100" dirty="0">
                <a:solidFill>
                  <a:srgbClr val="182A6A"/>
                </a:solidFill>
              </a:rPr>
              <a:t>.</a:t>
            </a:r>
            <a:endParaRPr lang="en-US" sz="2100" dirty="0">
              <a:solidFill>
                <a:srgbClr val="182A6A"/>
              </a:solidFill>
              <a:highlight>
                <a:srgbClr val="FFFF00"/>
              </a:highlight>
            </a:endParaRPr>
          </a:p>
          <a:p>
            <a:pPr>
              <a:buClr>
                <a:srgbClr val="0070C0"/>
              </a:buClr>
              <a:buFont typeface="Arial" charset="0"/>
              <a:buChar char="•"/>
            </a:pPr>
            <a:endParaRPr lang="en-US" sz="1050" dirty="0">
              <a:solidFill>
                <a:srgbClr val="182A6A"/>
              </a:solidFill>
            </a:endParaRPr>
          </a:p>
          <a:p>
            <a:pPr>
              <a:buClr>
                <a:srgbClr val="0070C0"/>
              </a:buClr>
              <a:buFont typeface="Arial" charset="0"/>
              <a:buChar char="•"/>
            </a:pPr>
            <a:r>
              <a:rPr lang="en-US" sz="2100" dirty="0">
                <a:solidFill>
                  <a:srgbClr val="182A6A"/>
                </a:solidFill>
              </a:rPr>
              <a:t>Diabetes is the </a:t>
            </a:r>
            <a:r>
              <a:rPr lang="en-US" sz="2100" b="1" dirty="0">
                <a:solidFill>
                  <a:srgbClr val="182A6A"/>
                </a:solidFill>
              </a:rPr>
              <a:t>seventh leading cause of death </a:t>
            </a:r>
            <a:r>
              <a:rPr lang="en-US" sz="2100" dirty="0">
                <a:solidFill>
                  <a:srgbClr val="182A6A"/>
                </a:solidFill>
              </a:rPr>
              <a:t>in the U.S., and it contributes to mortality from heart disease, stroke and kidney failure. Type 2 diabetes is also associated with an </a:t>
            </a:r>
            <a:r>
              <a:rPr lang="en-US" sz="2100" b="1" dirty="0">
                <a:solidFill>
                  <a:srgbClr val="182A6A"/>
                </a:solidFill>
              </a:rPr>
              <a:t>increased risk for several cancers</a:t>
            </a:r>
            <a:r>
              <a:rPr lang="en-US" sz="2100" dirty="0">
                <a:solidFill>
                  <a:srgbClr val="182A6A"/>
                </a:solidFill>
              </a:rPr>
              <a:t>, including pancreas, liver, breast, colorectal and genitourinary.</a:t>
            </a:r>
          </a:p>
          <a:p>
            <a:pPr>
              <a:buClr>
                <a:srgbClr val="0070C0"/>
              </a:buClr>
              <a:buFont typeface="Arial" charset="0"/>
              <a:buChar char="•"/>
            </a:pPr>
            <a:endParaRPr lang="en-US" sz="1050" dirty="0">
              <a:solidFill>
                <a:srgbClr val="182A6A"/>
              </a:solidFill>
            </a:endParaRPr>
          </a:p>
          <a:p>
            <a:pPr>
              <a:buClr>
                <a:srgbClr val="0070C0"/>
              </a:buClr>
              <a:buFont typeface="Arial" charset="0"/>
              <a:buChar char="•"/>
            </a:pPr>
            <a:r>
              <a:rPr lang="en-US" sz="2100" dirty="0">
                <a:solidFill>
                  <a:srgbClr val="182A6A"/>
                </a:solidFill>
              </a:rPr>
              <a:t>Since 1980, worldwide rates of type 2 diabetes have </a:t>
            </a:r>
            <a:r>
              <a:rPr lang="en-US" sz="2100" b="1" dirty="0" smtClean="0">
                <a:solidFill>
                  <a:srgbClr val="182A6A"/>
                </a:solidFill>
              </a:rPr>
              <a:t>quadrupled</a:t>
            </a:r>
            <a:r>
              <a:rPr lang="en-US" sz="2100" dirty="0" smtClean="0">
                <a:solidFill>
                  <a:srgbClr val="182A6A"/>
                </a:solidFill>
              </a:rPr>
              <a:t>.</a:t>
            </a:r>
            <a:endParaRPr lang="en-US" sz="2400" dirty="0" smtClean="0">
              <a:solidFill>
                <a:srgbClr val="182A6A"/>
              </a:solidFill>
            </a:endParaRPr>
          </a:p>
          <a:p>
            <a:pPr>
              <a:buClr>
                <a:srgbClr val="0070C0"/>
              </a:buClr>
              <a:buFont typeface="Arial" charset="0"/>
              <a:buChar char="•"/>
            </a:pPr>
            <a:endParaRPr lang="en-US" sz="1050" dirty="0">
              <a:solidFill>
                <a:srgbClr val="182A6A"/>
              </a:solidFill>
            </a:endParaRPr>
          </a:p>
          <a:p>
            <a:pPr>
              <a:spcBef>
                <a:spcPts val="576"/>
              </a:spcBef>
              <a:buClr>
                <a:srgbClr val="0070C0"/>
              </a:buClr>
              <a:buFont typeface="Arial" charset="0"/>
              <a:buChar char="•"/>
            </a:pPr>
            <a:r>
              <a:rPr lang="en-US" sz="2100" dirty="0" smtClean="0">
                <a:solidFill>
                  <a:srgbClr val="182A6A"/>
                </a:solidFill>
              </a:rPr>
              <a:t>The number of obese children and adolescents has soared </a:t>
            </a:r>
            <a:r>
              <a:rPr lang="en-US" sz="2100" b="1" dirty="0" smtClean="0">
                <a:solidFill>
                  <a:srgbClr val="182A6A"/>
                </a:solidFill>
              </a:rPr>
              <a:t>tenfold</a:t>
            </a:r>
            <a:r>
              <a:rPr lang="en-US" sz="2100" dirty="0" smtClean="0">
                <a:solidFill>
                  <a:srgbClr val="182A6A"/>
                </a:solidFill>
              </a:rPr>
              <a:t>, setting the stage for an epidemic of type 2 diabetes.</a:t>
            </a:r>
            <a:endParaRPr lang="en-US" sz="2100" dirty="0">
              <a:solidFill>
                <a:srgbClr val="182A6A"/>
              </a:solidFill>
            </a:endParaRPr>
          </a:p>
        </p:txBody>
      </p:sp>
    </p:spTree>
    <p:extLst>
      <p:ext uri="{BB962C8B-B14F-4D97-AF65-F5344CB8AC3E}">
        <p14:creationId xmlns:p14="http://schemas.microsoft.com/office/powerpoint/2010/main" val="1650245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4346</TotalTime>
  <Words>1902</Words>
  <Application>Microsoft Office PowerPoint</Application>
  <PresentationFormat>Widescreen</PresentationFormat>
  <Paragraphs>98</Paragraphs>
  <Slides>14</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The City of Hope Story</vt:lpstr>
      <vt:lpstr>What is City of Hope?</vt:lpstr>
      <vt:lpstr>City of Hope Values</vt:lpstr>
      <vt:lpstr>City of Hope in 2019</vt:lpstr>
      <vt:lpstr>City of Hope and Cancer</vt:lpstr>
      <vt:lpstr>City of Hope and Diabetes</vt:lpstr>
      <vt:lpstr>City of Hope and the Lions Clubs International</vt:lpstr>
      <vt:lpstr>Why Diabetes is an Epidemic</vt:lpstr>
      <vt:lpstr>The Lions Clubs Diabetes Innovation Fund at City of Hope</vt:lpstr>
      <vt:lpstr>City of Hope and Lions Clubs Partnership</vt:lpstr>
      <vt:lpstr>Lions Clubs Diabetes Innovation Fund Recognition</vt:lpstr>
      <vt:lpstr>The Moment is Now!</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Lions Clubs Innovation Fund to Prevent and Treat Type 2 Diabetes</dc:title>
  <dc:creator>Carl Woody</dc:creator>
  <cp:lastModifiedBy>Price, Angele</cp:lastModifiedBy>
  <cp:revision>226</cp:revision>
  <cp:lastPrinted>2019-03-01T02:21:35Z</cp:lastPrinted>
  <dcterms:created xsi:type="dcterms:W3CDTF">2019-01-14T20:23:56Z</dcterms:created>
  <dcterms:modified xsi:type="dcterms:W3CDTF">2019-10-04T00:52:57Z</dcterms:modified>
</cp:coreProperties>
</file>